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sldIdLst>
    <p:sldId id="256" r:id="rId2"/>
    <p:sldId id="257" r:id="rId3"/>
    <p:sldId id="274" r:id="rId4"/>
    <p:sldId id="258" r:id="rId5"/>
    <p:sldId id="259" r:id="rId6"/>
    <p:sldId id="281" r:id="rId7"/>
    <p:sldId id="280" r:id="rId8"/>
    <p:sldId id="279" r:id="rId9"/>
    <p:sldId id="275" r:id="rId10"/>
    <p:sldId id="277" r:id="rId11"/>
    <p:sldId id="278"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82" r:id="rId27"/>
    <p:sldId id="276"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2"/>
      </p:bgRef>
    </p:bg>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17" name="Fußzeilenplatzhalter 16"/>
          <p:cNvSpPr>
            <a:spLocks noGrp="1"/>
          </p:cNvSpPr>
          <p:nvPr>
            <p:ph type="ftr" sz="quarter" idx="11"/>
          </p:nvPr>
        </p:nvSpPr>
        <p:spPr/>
        <p:txBody>
          <a:bodyPr/>
          <a:lstStyle/>
          <a:p>
            <a:endParaRPr lang="ru-RU"/>
          </a:p>
        </p:txBody>
      </p:sp>
      <p:sp>
        <p:nvSpPr>
          <p:cNvPr id="7" name="Gerade Verbindung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Foliennummernplatzhalt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6" name="Foliennummernplatzhalter 5"/>
          <p:cNvSpPr>
            <a:spLocks noGrp="1"/>
          </p:cNvSpPr>
          <p:nvPr>
            <p:ph type="sldNum" sz="quarter" idx="12"/>
          </p:nvPr>
        </p:nvSpPr>
        <p:spPr/>
        <p:txBody>
          <a:bodyPr/>
          <a:lstStyle/>
          <a:p>
            <a:fld id="{493BD3C6-0298-49C1-99F0-74EA0487FE26}" type="slidenum">
              <a:rPr lang="ru-RU" smtClean="0"/>
              <a:pPr/>
              <a:t>‹Nr.›</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bg>
      <p:bgRef idx="1001">
        <a:schemeClr val="bg2"/>
      </p:bgRef>
    </p:bg>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Gerade Verbindung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6915912" y="3009901"/>
            <a:ext cx="457200" cy="441325"/>
          </a:xfrm>
        </p:spPr>
        <p:txBody>
          <a:bodyPr/>
          <a:lstStyle/>
          <a:p>
            <a:fld id="{493BD3C6-0298-49C1-99F0-74EA0487FE26}" type="slidenum">
              <a:rPr lang="ru-RU" smtClean="0"/>
              <a:pPr/>
              <a:t>‹Nr.›</a:t>
            </a:fld>
            <a:endParaRPr lang="ru-RU"/>
          </a:p>
        </p:txBody>
      </p:sp>
      <p:sp>
        <p:nvSpPr>
          <p:cNvPr id="3" name="Vertikaler Textplatzhalter 2"/>
          <p:cNvSpPr>
            <a:spLocks noGrp="1"/>
          </p:cNvSpPr>
          <p:nvPr>
            <p:ph type="body" orient="vert" idx="1"/>
          </p:nvPr>
        </p:nvSpPr>
        <p:spPr>
          <a:xfrm>
            <a:off x="304800" y="304800"/>
            <a:ext cx="6553200" cy="5821366"/>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2" name="Vertikaler Titel 1"/>
          <p:cNvSpPr>
            <a:spLocks noGrp="1"/>
          </p:cNvSpPr>
          <p:nvPr>
            <p:ph type="title" orient="vert"/>
          </p:nvPr>
        </p:nvSpPr>
        <p:spPr>
          <a:xfrm>
            <a:off x="7391400" y="304801"/>
            <a:ext cx="1447800" cy="5851525"/>
          </a:xfrm>
        </p:spPr>
        <p:txBody>
          <a:bodyPr vert="eaVert"/>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5" name="Fußzeilenplatzhalter 4"/>
          <p:cNvSpPr>
            <a:spLocks noGrp="1"/>
          </p:cNvSpPr>
          <p:nvPr>
            <p:ph type="ftr" sz="quarter" idx="11"/>
          </p:nvPr>
        </p:nvSpPr>
        <p:spPr/>
        <p:txBody>
          <a:bodyPr/>
          <a:lstStyle/>
          <a:p>
            <a:endParaRPr lang="ru-RU"/>
          </a:p>
        </p:txBody>
      </p:sp>
      <p:sp>
        <p:nvSpPr>
          <p:cNvPr id="6" name="Foliennummernplatzhalter 5"/>
          <p:cNvSpPr>
            <a:spLocks noGrp="1"/>
          </p:cNvSpPr>
          <p:nvPr>
            <p:ph type="sldNum" sz="quarter" idx="12"/>
          </p:nvPr>
        </p:nvSpPr>
        <p:spPr>
          <a:xfrm>
            <a:off x="4361688" y="1026372"/>
            <a:ext cx="457200" cy="441325"/>
          </a:xfrm>
        </p:spPr>
        <p:txBody>
          <a:bodyPr/>
          <a:lstStyle/>
          <a:p>
            <a:fld id="{493BD3C6-0298-49C1-99F0-74EA0487FE26}" type="slidenum">
              <a:rPr lang="ru-RU" smtClean="0"/>
              <a:pPr/>
              <a:t>‹Nr.›</a:t>
            </a:fld>
            <a:endParaRPr lang="ru-RU"/>
          </a:p>
        </p:txBody>
      </p:sp>
      <p:sp>
        <p:nvSpPr>
          <p:cNvPr id="8" name="Inhaltsplatzhalter 7"/>
          <p:cNvSpPr>
            <a:spLocks noGrp="1"/>
          </p:cNvSpPr>
          <p:nvPr>
            <p:ph sz="quarter" idx="1"/>
          </p:nvPr>
        </p:nvSpPr>
        <p:spPr>
          <a:xfrm>
            <a:off x="301752" y="1527048"/>
            <a:ext cx="850392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13" name="Rechtec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ec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ußzeilenplatzhalter 4"/>
          <p:cNvSpPr>
            <a:spLocks noGrp="1"/>
          </p:cNvSpPr>
          <p:nvPr>
            <p:ph type="ftr" sz="quarter" idx="11"/>
          </p:nvPr>
        </p:nvSpPr>
        <p:spPr/>
        <p:txBody>
          <a:bodyPr/>
          <a:lstStyle/>
          <a:p>
            <a:endParaRPr lang="ru-RU"/>
          </a:p>
        </p:txBody>
      </p:sp>
      <p:sp>
        <p:nvSpPr>
          <p:cNvPr id="4" name="Datumsplatzhalter 3"/>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8" name="Gerade Verbindung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a:xfrm>
            <a:off x="5791200" y="6409944"/>
            <a:ext cx="3044952" cy="365760"/>
          </a:xfrm>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p:txBody>
          <a:bodyPr/>
          <a:lstStyle/>
          <a:p>
            <a:endParaRPr lang="ru-RU"/>
          </a:p>
        </p:txBody>
      </p:sp>
      <p:sp>
        <p:nvSpPr>
          <p:cNvPr id="7" name="Foliennummernplatzhalter 6"/>
          <p:cNvSpPr>
            <a:spLocks noGrp="1"/>
          </p:cNvSpPr>
          <p:nvPr>
            <p:ph type="sldNum" sz="quarter" idx="12"/>
          </p:nvPr>
        </p:nvSpPr>
        <p:spPr/>
        <p:txBody>
          <a:bodyPr/>
          <a:lstStyle/>
          <a:p>
            <a:fld id="{493BD3C6-0298-49C1-99F0-74EA0487FE26}" type="slidenum">
              <a:rPr lang="ru-RU" smtClean="0"/>
              <a:pPr/>
              <a:t>‹Nr.›</a:t>
            </a:fld>
            <a:endParaRPr lang="ru-RU"/>
          </a:p>
        </p:txBody>
      </p:sp>
      <p:sp>
        <p:nvSpPr>
          <p:cNvPr id="8" name="Gerade Verbindung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1">
        <a:schemeClr val="bg2"/>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ec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ec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ec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8" name="Fußzeilenplatzhalter 7"/>
          <p:cNvSpPr>
            <a:spLocks noGrp="1"/>
          </p:cNvSpPr>
          <p:nvPr>
            <p:ph type="ftr" sz="quarter" idx="11"/>
          </p:nvPr>
        </p:nvSpPr>
        <p:spPr>
          <a:xfrm>
            <a:off x="304800" y="6409944"/>
            <a:ext cx="3581400" cy="365760"/>
          </a:xfrm>
        </p:spPr>
        <p:txBody>
          <a:bodyPr/>
          <a:lstStyle/>
          <a:p>
            <a:endParaRPr lang="ru-RU"/>
          </a:p>
        </p:txBody>
      </p:sp>
      <p:sp>
        <p:nvSpPr>
          <p:cNvPr id="15" name="Gerade Verbindung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nhaltsplatzhalter 23"/>
          <p:cNvSpPr>
            <a:spLocks noGrp="1"/>
          </p:cNvSpPr>
          <p:nvPr>
            <p:ph sz="quarter" idx="2"/>
          </p:nvPr>
        </p:nvSpPr>
        <p:spPr>
          <a:xfrm>
            <a:off x="301752" y="2471383"/>
            <a:ext cx="4041648" cy="3818404"/>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Inhaltsplatzhalter 25"/>
          <p:cNvSpPr>
            <a:spLocks noGrp="1"/>
          </p:cNvSpPr>
          <p:nvPr>
            <p:ph sz="quarter" idx="4"/>
          </p:nvPr>
        </p:nvSpPr>
        <p:spPr>
          <a:xfrm>
            <a:off x="4800600" y="2471383"/>
            <a:ext cx="4038600" cy="382219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Foliennummernplatzhalter 8"/>
          <p:cNvSpPr>
            <a:spLocks noGrp="1"/>
          </p:cNvSpPr>
          <p:nvPr>
            <p:ph type="sldNum" sz="quarter" idx="12"/>
          </p:nvPr>
        </p:nvSpPr>
        <p:spPr>
          <a:xfrm>
            <a:off x="4343400" y="1042416"/>
            <a:ext cx="457200" cy="441325"/>
          </a:xfrm>
        </p:spPr>
        <p:txBody>
          <a:bodyPr/>
          <a:lstStyle>
            <a:lvl1pPr algn="ctr">
              <a:defRPr/>
            </a:lvl1pPr>
          </a:lstStyle>
          <a:p>
            <a:fld id="{493BD3C6-0298-49C1-99F0-74EA0487FE26}" type="slidenum">
              <a:rPr lang="ru-RU" smtClean="0"/>
              <a:pPr/>
              <a:t>‹Nr.›</a:t>
            </a:fld>
            <a:endParaRPr lang="ru-RU"/>
          </a:p>
        </p:txBody>
      </p:sp>
      <p:sp>
        <p:nvSpPr>
          <p:cNvPr id="23" name="Titel 22"/>
          <p:cNvSpPr>
            <a:spLocks noGrp="1"/>
          </p:cNvSpPr>
          <p:nvPr>
            <p:ph type="title"/>
          </p:nvPr>
        </p:nvSpPr>
        <p:spPr/>
        <p:txBody>
          <a:bodyPr rtlCol="0" anchor="b" anchorCtr="0"/>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4" name="Fußzeilenplatzhalter 3"/>
          <p:cNvSpPr>
            <a:spLocks noGrp="1"/>
          </p:cNvSpPr>
          <p:nvPr>
            <p:ph type="ftr" sz="quarter" idx="11"/>
          </p:nvPr>
        </p:nvSpPr>
        <p:spPr/>
        <p:txBody>
          <a:bodyPr/>
          <a:lstStyle/>
          <a:p>
            <a:endParaRPr lang="ru-RU"/>
          </a:p>
        </p:txBody>
      </p:sp>
      <p:sp>
        <p:nvSpPr>
          <p:cNvPr id="5" name="Foliennummernplatzhalter 4"/>
          <p:cNvSpPr>
            <a:spLocks noGrp="1"/>
          </p:cNvSpPr>
          <p:nvPr>
            <p:ph type="sldNum" sz="quarter" idx="12"/>
          </p:nvPr>
        </p:nvSpPr>
        <p:spPr>
          <a:xfrm>
            <a:off x="4343400" y="1036020"/>
            <a:ext cx="457200" cy="441325"/>
          </a:xfrm>
        </p:spPr>
        <p:txBody>
          <a:bodyPr/>
          <a:lstStyle/>
          <a:p>
            <a:fld id="{493BD3C6-0298-49C1-99F0-74EA0487FE26}" type="slidenum">
              <a:rPr lang="ru-RU" smtClean="0"/>
              <a:pPr/>
              <a:t>‹Nr.›</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ec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ec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umsplatzhalter 1"/>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3" name="Fußzeilenplatzhalter 2"/>
          <p:cNvSpPr>
            <a:spLocks noGrp="1"/>
          </p:cNvSpPr>
          <p:nvPr>
            <p:ph type="ftr" sz="quarter" idx="11"/>
          </p:nvPr>
        </p:nvSpPr>
        <p:spPr/>
        <p:txBody>
          <a:bodyPr/>
          <a:lstStyle/>
          <a:p>
            <a:endParaRPr lang="ru-RU"/>
          </a:p>
        </p:txBody>
      </p:sp>
      <p:sp>
        <p:nvSpPr>
          <p:cNvPr id="4" name="Foliennummernplatzhalt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93BD3C6-0298-49C1-99F0-74EA0487FE26}" type="slidenum">
              <a:rPr lang="ru-RU" smtClean="0"/>
              <a:pPr/>
              <a:t>‹Nr.›</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9" name="Rechtec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c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8" name="Rechtec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Gerade Verbindung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nhaltsplatzhalter 19"/>
          <p:cNvSpPr>
            <a:spLocks noGrp="1"/>
          </p:cNvSpPr>
          <p:nvPr>
            <p:ph sz="quarter" idx="1"/>
          </p:nvPr>
        </p:nvSpPr>
        <p:spPr>
          <a:xfrm>
            <a:off x="3124200" y="685800"/>
            <a:ext cx="5638800" cy="5410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93BD3C6-0298-49C1-99F0-74EA0487FE26}" type="slidenum">
              <a:rPr lang="ru-RU" smtClean="0"/>
              <a:pPr/>
              <a:t>‹Nr.›</a:t>
            </a:fld>
            <a:endParaRPr lang="ru-RU"/>
          </a:p>
        </p:txBody>
      </p:sp>
      <p:sp>
        <p:nvSpPr>
          <p:cNvPr id="21" name="Rechtec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ec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p>
            <a:fld id="{493BD3C6-0298-49C1-99F0-74EA0487FE26}" type="slidenum">
              <a:rPr lang="ru-RU" smtClean="0"/>
              <a:pPr/>
              <a:t>‹Nr.›</a:t>
            </a:fld>
            <a:endParaRPr lang="ru-RU"/>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000375" y="609600"/>
            <a:ext cx="5867400" cy="4267200"/>
          </a:xfrm>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22" name="Rechtec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a:xfrm>
            <a:off x="5788152" y="6404984"/>
            <a:ext cx="3044952" cy="365760"/>
          </a:xfrm>
        </p:spPr>
        <p:txBody>
          <a:bodyPr/>
          <a:lstStyle/>
          <a:p>
            <a:fld id="{5E74F7F4-05BC-43E3-A60E-C3D76E9E397F}" type="datetimeFigureOut">
              <a:rPr lang="ru-RU" smtClean="0"/>
              <a:pPr/>
              <a:t>25.01.2023</a:t>
            </a:fld>
            <a:endParaRPr lang="ru-RU"/>
          </a:p>
        </p:txBody>
      </p:sp>
      <p:sp>
        <p:nvSpPr>
          <p:cNvPr id="6" name="Fußzeilenplatzhalter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umsplatzhalt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E74F7F4-05BC-43E3-A60E-C3D76E9E397F}" type="datetimeFigureOut">
              <a:rPr lang="ru-RU" smtClean="0"/>
              <a:pPr/>
              <a:t>25.01.2023</a:t>
            </a:fld>
            <a:endParaRPr lang="ru-RU"/>
          </a:p>
        </p:txBody>
      </p:sp>
      <p:sp>
        <p:nvSpPr>
          <p:cNvPr id="3" name="Fußzeilenplatzhalt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Rechtec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Gerade Verbindung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93BD3C6-0298-49C1-99F0-74EA0487FE26}" type="slidenum">
              <a:rPr lang="ru-RU" smtClean="0"/>
              <a:pPr/>
              <a:t>‹Nr.›</a:t>
            </a:fld>
            <a:endParaRPr lang="ru-RU"/>
          </a:p>
        </p:txBody>
      </p:sp>
      <p:sp>
        <p:nvSpPr>
          <p:cNvPr id="22" name="Titelplatzhalter 21"/>
          <p:cNvSpPr>
            <a:spLocks noGrp="1"/>
          </p:cNvSpPr>
          <p:nvPr>
            <p:ph type="title"/>
          </p:nvPr>
        </p:nvSpPr>
        <p:spPr>
          <a:xfrm>
            <a:off x="301752" y="228600"/>
            <a:ext cx="8534400" cy="758952"/>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i.org/10.1016/j.compedu.2020.10381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kahoot.com/"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5720" y="214290"/>
            <a:ext cx="5572164" cy="2143140"/>
          </a:xfrm>
        </p:spPr>
        <p:txBody>
          <a:bodyPr>
            <a:normAutofit/>
          </a:bodyPr>
          <a:lstStyle/>
          <a:p>
            <a:r>
              <a:rPr lang="en-US" dirty="0" smtClean="0"/>
              <a:t>4GDP Webinars: </a:t>
            </a:r>
            <a:br>
              <a:rPr lang="en-US" dirty="0" smtClean="0"/>
            </a:br>
            <a:r>
              <a:rPr lang="en-US" dirty="0" smtClean="0"/>
              <a:t>25-26.01.23</a:t>
            </a:r>
            <a:br>
              <a:rPr lang="en-US" dirty="0" smtClean="0"/>
            </a:br>
            <a:r>
              <a:rPr lang="en-US" dirty="0" smtClean="0"/>
              <a:t>Part 1: </a:t>
            </a:r>
            <a:r>
              <a:rPr lang="en-US" b="1" dirty="0" err="1" smtClean="0"/>
              <a:t>Kahoot</a:t>
            </a:r>
            <a:r>
              <a:rPr lang="en-US" b="1" dirty="0" smtClean="0"/>
              <a:t>!</a:t>
            </a:r>
            <a:endParaRPr lang="ru-RU" b="1" dirty="0"/>
          </a:p>
        </p:txBody>
      </p:sp>
      <p:pic>
        <p:nvPicPr>
          <p:cNvPr id="90114" name="Picture 2" descr="What is Kahoot! and How Does it Work for Teachers? Tips &amp; Tricks | Tech &amp;  Learning"/>
          <p:cNvPicPr>
            <a:picLocks noChangeAspect="1" noChangeArrowheads="1"/>
          </p:cNvPicPr>
          <p:nvPr/>
        </p:nvPicPr>
        <p:blipFill>
          <a:blip r:embed="rId2" cstate="print"/>
          <a:srcRect/>
          <a:stretch>
            <a:fillRect/>
          </a:stretch>
        </p:blipFill>
        <p:spPr bwMode="auto">
          <a:xfrm>
            <a:off x="1714480" y="2835172"/>
            <a:ext cx="5754727" cy="3237034"/>
          </a:xfrm>
          <a:prstGeom prst="rect">
            <a:avLst/>
          </a:prstGeom>
          <a:noFill/>
        </p:spPr>
      </p:pic>
      <p:pic>
        <p:nvPicPr>
          <p:cNvPr id="90116" name="Picture 4" descr="Contact – 4G Didactic Pills"/>
          <p:cNvPicPr>
            <a:picLocks noChangeAspect="1" noChangeArrowheads="1"/>
          </p:cNvPicPr>
          <p:nvPr/>
        </p:nvPicPr>
        <p:blipFill>
          <a:blip r:embed="rId3" cstate="print"/>
          <a:srcRect/>
          <a:stretch>
            <a:fillRect/>
          </a:stretch>
        </p:blipFill>
        <p:spPr bwMode="auto">
          <a:xfrm>
            <a:off x="5500694" y="857232"/>
            <a:ext cx="3400449" cy="100013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Researchers on </a:t>
            </a:r>
            <a:r>
              <a:rPr lang="en-GB" dirty="0" err="1" smtClean="0"/>
              <a:t>Kahoot</a:t>
            </a:r>
            <a:r>
              <a:rPr lang="en-GB" dirty="0" smtClean="0"/>
              <a:t>...</a:t>
            </a:r>
            <a:endParaRPr lang="ru-RU" dirty="0"/>
          </a:p>
        </p:txBody>
      </p:sp>
      <p:sp>
        <p:nvSpPr>
          <p:cNvPr id="3" name="Inhaltsplatzhalter 2"/>
          <p:cNvSpPr>
            <a:spLocks noGrp="1"/>
          </p:cNvSpPr>
          <p:nvPr>
            <p:ph sz="quarter" idx="1"/>
          </p:nvPr>
        </p:nvSpPr>
        <p:spPr/>
        <p:txBody>
          <a:bodyPr>
            <a:normAutofit/>
          </a:bodyPr>
          <a:lstStyle/>
          <a:p>
            <a:pPr lvl="0"/>
            <a:r>
              <a:rPr lang="en-US" dirty="0" smtClean="0"/>
              <a:t>Wang, A. I., &amp; </a:t>
            </a:r>
            <a:r>
              <a:rPr lang="en-US" dirty="0" err="1" smtClean="0"/>
              <a:t>Tahir</a:t>
            </a:r>
            <a:r>
              <a:rPr lang="en-US" dirty="0" smtClean="0"/>
              <a:t>, R. (2020). The effect of using </a:t>
            </a:r>
            <a:r>
              <a:rPr lang="en-US" dirty="0" err="1" smtClean="0"/>
              <a:t>Kahoot</a:t>
            </a:r>
            <a:r>
              <a:rPr lang="en-US" dirty="0" smtClean="0"/>
              <a:t>! for learning – A literature review. </a:t>
            </a:r>
            <a:r>
              <a:rPr lang="en-US" i="1" dirty="0" smtClean="0"/>
              <a:t>Computers &amp; Education</a:t>
            </a:r>
            <a:r>
              <a:rPr lang="en-US" dirty="0" smtClean="0"/>
              <a:t>, </a:t>
            </a:r>
            <a:r>
              <a:rPr lang="en-US" i="1" dirty="0" smtClean="0"/>
              <a:t>149</a:t>
            </a:r>
            <a:r>
              <a:rPr lang="en-US" dirty="0" smtClean="0"/>
              <a:t>, 103818. </a:t>
            </a:r>
            <a:r>
              <a:rPr lang="en-US" dirty="0" smtClean="0">
                <a:hlinkClick r:id="rId2"/>
              </a:rPr>
              <a:t>https://doi.org/10.1016/j.compedu.2020.103818</a:t>
            </a:r>
            <a:endParaRPr lang="en-US" dirty="0" smtClean="0"/>
          </a:p>
          <a:p>
            <a:r>
              <a:rPr lang="en-US" dirty="0" smtClean="0"/>
              <a:t>The literature review includes 93 studies, and the main conclusion is that </a:t>
            </a:r>
            <a:r>
              <a:rPr lang="en-US" b="1" dirty="0" err="1" smtClean="0"/>
              <a:t>Kahoot</a:t>
            </a:r>
            <a:r>
              <a:rPr lang="en-US" b="1" dirty="0" smtClean="0"/>
              <a:t>! can have a positive effect on learning performance, classroom dynamics, students' and teachers' attitudes, and students’ anxiety</a:t>
            </a:r>
            <a:r>
              <a:rPr lang="en-US" dirty="0" smtClean="0"/>
              <a:t>. </a:t>
            </a:r>
            <a:endParaRPr lang="ru-RU"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Researchers on </a:t>
            </a:r>
            <a:r>
              <a:rPr lang="en-GB" dirty="0" err="1" smtClean="0"/>
              <a:t>Kahoot</a:t>
            </a:r>
            <a:r>
              <a:rPr lang="en-GB" dirty="0" smtClean="0"/>
              <a:t>...</a:t>
            </a:r>
            <a:endParaRPr lang="ru-RU" dirty="0"/>
          </a:p>
        </p:txBody>
      </p:sp>
      <p:sp>
        <p:nvSpPr>
          <p:cNvPr id="3" name="Inhaltsplatzhalter 2"/>
          <p:cNvSpPr>
            <a:spLocks noGrp="1"/>
          </p:cNvSpPr>
          <p:nvPr>
            <p:ph sz="quarter" idx="1"/>
          </p:nvPr>
        </p:nvSpPr>
        <p:spPr/>
        <p:txBody>
          <a:bodyPr>
            <a:normAutofit fontScale="85000" lnSpcReduction="20000"/>
          </a:bodyPr>
          <a:lstStyle/>
          <a:p>
            <a:pPr lvl="0"/>
            <a:r>
              <a:rPr lang="en-US" b="1" dirty="0" smtClean="0"/>
              <a:t>The main challenges mentioned by students </a:t>
            </a:r>
            <a:r>
              <a:rPr lang="en-US" dirty="0" smtClean="0"/>
              <a:t>include technical problems such as unreliable internet connections, hard to read questions and answers on a projected screen, not being able to change answer after submission, stressful time-pressure for giving answers, not enough time to answer, afraid of losing, and hard to catch up if an incorrect answer had been given.</a:t>
            </a:r>
          </a:p>
          <a:p>
            <a:pPr lvl="0"/>
            <a:r>
              <a:rPr lang="en-US" dirty="0" smtClean="0"/>
              <a:t>Further, </a:t>
            </a:r>
            <a:r>
              <a:rPr lang="en-US" b="1" dirty="0" smtClean="0"/>
              <a:t>the main challenges mentioned by teachers </a:t>
            </a:r>
            <a:r>
              <a:rPr lang="en-US" dirty="0" smtClean="0"/>
              <a:t>include getting the difficulty level of questions and answers right, problems related to network connectivity, scoring based on how quickly the students answer reducing student reflection and cause some students to guess without thinking, that some students can have a problem with failing a quiz, and some teachers find it challenging to use the technology.</a:t>
            </a:r>
            <a:endParaRPr lang="ru-RU"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Welcome to </a:t>
            </a:r>
            <a:r>
              <a:rPr lang="en-GB" dirty="0" err="1" smtClean="0"/>
              <a:t>Kahoot</a:t>
            </a:r>
            <a:r>
              <a:rPr lang="en-GB" dirty="0" smtClean="0"/>
              <a:t>! </a:t>
            </a:r>
            <a:endParaRPr lang="ru-RU" dirty="0"/>
          </a:p>
        </p:txBody>
      </p:sp>
      <p:sp>
        <p:nvSpPr>
          <p:cNvPr id="3" name="Inhaltsplatzhalter 2"/>
          <p:cNvSpPr>
            <a:spLocks noGrp="1"/>
          </p:cNvSpPr>
          <p:nvPr>
            <p:ph sz="quarter" idx="1"/>
          </p:nvPr>
        </p:nvSpPr>
        <p:spPr/>
        <p:txBody>
          <a:bodyPr>
            <a:normAutofit fontScale="92500" lnSpcReduction="10000"/>
          </a:bodyPr>
          <a:lstStyle/>
          <a:p>
            <a:r>
              <a:rPr lang="en-GB" dirty="0" smtClean="0"/>
              <a:t>The software allows to create fun and quick learning games from scratch called “</a:t>
            </a:r>
            <a:r>
              <a:rPr lang="en-GB" dirty="0" err="1" smtClean="0"/>
              <a:t>kahoots</a:t>
            </a:r>
            <a:r>
              <a:rPr lang="en-GB" dirty="0" smtClean="0"/>
              <a:t>”. </a:t>
            </a:r>
          </a:p>
          <a:p>
            <a:r>
              <a:rPr lang="en-GB" dirty="0" smtClean="0"/>
              <a:t>The format and number of questions is up to the creator that can add videos, images, and diagrams in order to amplify engagement.</a:t>
            </a:r>
            <a:endParaRPr lang="ru-RU" dirty="0" smtClean="0"/>
          </a:p>
          <a:p>
            <a:r>
              <a:rPr lang="en-GB" dirty="0" err="1" smtClean="0"/>
              <a:t>Kahoots</a:t>
            </a:r>
            <a:r>
              <a:rPr lang="en-GB" dirty="0" smtClean="0"/>
              <a:t>, ideal for both hybrid and distance learning use, are usually best played in </a:t>
            </a:r>
            <a:r>
              <a:rPr lang="en-GB" b="1" dirty="0" smtClean="0"/>
              <a:t>group settings </a:t>
            </a:r>
            <a:r>
              <a:rPr lang="en-GB" dirty="0" smtClean="0"/>
              <a:t>and you need </a:t>
            </a:r>
            <a:r>
              <a:rPr lang="en-GB" b="1" dirty="0" smtClean="0"/>
              <a:t>a unique PIN </a:t>
            </a:r>
            <a:r>
              <a:rPr lang="en-GB" dirty="0" smtClean="0"/>
              <a:t>to join any game. </a:t>
            </a:r>
          </a:p>
          <a:p>
            <a:r>
              <a:rPr lang="en-GB" dirty="0" smtClean="0"/>
              <a:t>For the game host, it is recommended to use a big screen.</a:t>
            </a:r>
          </a:p>
          <a:p>
            <a:r>
              <a:rPr lang="en-US" dirty="0" smtClean="0"/>
              <a:t>In addition to live games, you can also send </a:t>
            </a:r>
            <a:r>
              <a:rPr lang="en-US" dirty="0" err="1" smtClean="0"/>
              <a:t>kahoot</a:t>
            </a:r>
            <a:r>
              <a:rPr lang="en-US" dirty="0" smtClean="0"/>
              <a:t> challenges that players complete at their own pace – for example, for homework or remote training.</a:t>
            </a:r>
            <a:endParaRPr lang="ru-RU"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914400"/>
            <a:ext cx="2362200" cy="1657344"/>
          </a:xfrm>
        </p:spPr>
        <p:txBody>
          <a:bodyPr/>
          <a:lstStyle/>
          <a:p>
            <a:r>
              <a:rPr lang="en-GB" dirty="0" smtClean="0"/>
              <a:t>To create a </a:t>
            </a:r>
            <a:r>
              <a:rPr lang="en-GB" dirty="0" err="1" smtClean="0"/>
              <a:t>kahoot</a:t>
            </a:r>
            <a:r>
              <a:rPr lang="en-GB" dirty="0" smtClean="0"/>
              <a:t>, you can follow the following steps:</a:t>
            </a:r>
            <a:endParaRPr lang="ru-RU" dirty="0"/>
          </a:p>
        </p:txBody>
      </p:sp>
      <p:sp>
        <p:nvSpPr>
          <p:cNvPr id="3" name="Textplatzhalter 2"/>
          <p:cNvSpPr>
            <a:spLocks noGrp="1"/>
          </p:cNvSpPr>
          <p:nvPr>
            <p:ph type="body" idx="2"/>
          </p:nvPr>
        </p:nvSpPr>
        <p:spPr>
          <a:xfrm>
            <a:off x="381000" y="2714620"/>
            <a:ext cx="2362200" cy="3411543"/>
          </a:xfrm>
        </p:spPr>
        <p:txBody>
          <a:bodyPr/>
          <a:lstStyle/>
          <a:p>
            <a:r>
              <a:rPr lang="en-GB" sz="1800" b="1" dirty="0" smtClean="0"/>
              <a:t>1. Go to </a:t>
            </a:r>
            <a:r>
              <a:rPr lang="en-GB" sz="1800" b="1" dirty="0" smtClean="0">
                <a:hlinkClick r:id="rId2"/>
              </a:rPr>
              <a:t>www.kahoot.com</a:t>
            </a:r>
            <a:r>
              <a:rPr lang="en-GB" sz="1800" b="1" dirty="0" smtClean="0"/>
              <a:t> and log in (or sign up) as a teacher</a:t>
            </a:r>
            <a:endParaRPr lang="ru-RU" dirty="0" smtClean="0"/>
          </a:p>
          <a:p>
            <a:endParaRPr lang="ru-RU" dirty="0"/>
          </a:p>
        </p:txBody>
      </p:sp>
      <p:pic>
        <p:nvPicPr>
          <p:cNvPr id="5" name="Picture 13"/>
          <p:cNvPicPr>
            <a:picLocks noGrp="1"/>
          </p:cNvPicPr>
          <p:nvPr>
            <p:ph sz="quarter" idx="1"/>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425734" y="3889649"/>
            <a:ext cx="5035732" cy="2182557"/>
          </a:xfrm>
          <a:prstGeom prst="rect">
            <a:avLst/>
          </a:prstGeom>
          <a:noFill/>
        </p:spPr>
      </p:pic>
      <p:sp>
        <p:nvSpPr>
          <p:cNvPr id="9" name="Inhaltsplatzhalter 2"/>
          <p:cNvSpPr txBox="1">
            <a:spLocks/>
          </p:cNvSpPr>
          <p:nvPr/>
        </p:nvSpPr>
        <p:spPr>
          <a:xfrm>
            <a:off x="3000364" y="642918"/>
            <a:ext cx="5715040" cy="3071834"/>
          </a:xfrm>
          <a:prstGeom prst="rect">
            <a:avLst/>
          </a:prstGeom>
        </p:spPr>
        <p:txBody>
          <a:bodyPr vert="horz">
            <a:normAutofit/>
          </a:bodyPr>
          <a:lstStyle/>
          <a:p>
            <a:r>
              <a:rPr lang="en-GB" sz="2400" dirty="0" smtClean="0"/>
              <a:t>- Specify </a:t>
            </a:r>
            <a:r>
              <a:rPr lang="en-GB" sz="2400" dirty="0"/>
              <a:t>whether you work in a school, a higher education institution, or in school administration. </a:t>
            </a:r>
            <a:endParaRPr lang="en-GB" sz="2400" dirty="0" smtClean="0"/>
          </a:p>
          <a:p>
            <a:r>
              <a:rPr lang="en-GB" sz="2400" dirty="0" smtClean="0"/>
              <a:t>- Then </a:t>
            </a:r>
            <a:r>
              <a:rPr lang="en-GB" sz="2400" dirty="0"/>
              <a:t>choose a plan: you can use </a:t>
            </a:r>
            <a:r>
              <a:rPr lang="en-GB" sz="2400" dirty="0" err="1"/>
              <a:t>Kahoot</a:t>
            </a:r>
            <a:r>
              <a:rPr lang="en-GB" sz="2400" dirty="0"/>
              <a:t>! for free, or upgrade to one of </a:t>
            </a:r>
            <a:r>
              <a:rPr lang="en-GB" sz="2400" dirty="0" smtClean="0"/>
              <a:t>premium </a:t>
            </a:r>
            <a:r>
              <a:rPr lang="en-GB" sz="2400" dirty="0"/>
              <a:t>plans to unlock additional features. You can decide to upgrade at any </a:t>
            </a:r>
            <a:r>
              <a:rPr lang="en-GB" sz="2400" dirty="0" smtClean="0"/>
              <a:t>time</a:t>
            </a:r>
            <a:r>
              <a:rPr lang="en-GB" sz="2400" dirty="0"/>
              <a:t>.</a:t>
            </a:r>
            <a:endParaRPr lang="ru-RU"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2"/>
          </p:nvPr>
        </p:nvSpPr>
        <p:spPr>
          <a:xfrm>
            <a:off x="381000" y="928670"/>
            <a:ext cx="2362200" cy="3411543"/>
          </a:xfrm>
        </p:spPr>
        <p:txBody>
          <a:bodyPr/>
          <a:lstStyle/>
          <a:p>
            <a:r>
              <a:rPr lang="en-GB" sz="1800" b="1" dirty="0" smtClean="0"/>
              <a:t>2. Click the “Create” button on top of the page to start creating your </a:t>
            </a:r>
            <a:r>
              <a:rPr lang="en-GB" sz="1800" b="1" dirty="0" err="1" smtClean="0"/>
              <a:t>Kahoot</a:t>
            </a:r>
            <a:endParaRPr lang="ru-RU" sz="1800" dirty="0" smtClean="0"/>
          </a:p>
          <a:p>
            <a:endParaRPr lang="ru-RU" dirty="0"/>
          </a:p>
        </p:txBody>
      </p:sp>
      <p:pic>
        <p:nvPicPr>
          <p:cNvPr id="7" name="Immagine 3"/>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143240" y="642918"/>
            <a:ext cx="5572164" cy="3714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2"/>
          </p:nvPr>
        </p:nvSpPr>
        <p:spPr>
          <a:xfrm>
            <a:off x="381000" y="928670"/>
            <a:ext cx="2362200" cy="3411543"/>
          </a:xfrm>
        </p:spPr>
        <p:txBody>
          <a:bodyPr/>
          <a:lstStyle/>
          <a:p>
            <a:r>
              <a:rPr lang="en-GB" sz="1800" b="1" dirty="0" smtClean="0"/>
              <a:t>3. Pick the game type that best suits you</a:t>
            </a:r>
            <a:endParaRPr lang="ru-RU" sz="1800" dirty="0" smtClean="0"/>
          </a:p>
          <a:p>
            <a:endParaRPr lang="ru-RU" dirty="0"/>
          </a:p>
        </p:txBody>
      </p:sp>
      <p:pic>
        <p:nvPicPr>
          <p:cNvPr id="5" name="Picture 14"/>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857620" y="3429000"/>
            <a:ext cx="4429156" cy="285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Inhaltsplatzhalter 2"/>
          <p:cNvSpPr txBox="1">
            <a:spLocks/>
          </p:cNvSpPr>
          <p:nvPr/>
        </p:nvSpPr>
        <p:spPr>
          <a:xfrm>
            <a:off x="3000364" y="642918"/>
            <a:ext cx="5643602" cy="2786082"/>
          </a:xfrm>
          <a:prstGeom prst="rect">
            <a:avLst/>
          </a:prstGeom>
        </p:spPr>
        <p:txBody>
          <a:bodyPr vert="horz">
            <a:normAutofit fontScale="92500"/>
          </a:bodyPr>
          <a:lstStyle/>
          <a:p>
            <a:pPr lvl="0">
              <a:buFontTx/>
              <a:buChar char="-"/>
            </a:pPr>
            <a:r>
              <a:rPr lang="en-GB" sz="2400" dirty="0" smtClean="0"/>
              <a:t> A quiz with multiple choice questions</a:t>
            </a:r>
            <a:endParaRPr lang="ru-RU" sz="2400" dirty="0" smtClean="0"/>
          </a:p>
          <a:p>
            <a:pPr lvl="0"/>
            <a:r>
              <a:rPr lang="en-GB" sz="2400" dirty="0" smtClean="0"/>
              <a:t>- A jumble, in which the students will need to put the answers in the right order</a:t>
            </a:r>
            <a:endParaRPr lang="ru-RU" sz="2400" dirty="0" smtClean="0"/>
          </a:p>
          <a:p>
            <a:pPr lvl="0"/>
            <a:r>
              <a:rPr lang="en-GB" sz="2400" dirty="0" smtClean="0"/>
              <a:t>- A discussion, that allows you to ask one question and to start a debate out of it (without points)</a:t>
            </a:r>
            <a:endParaRPr lang="ru-RU" sz="2400" dirty="0" smtClean="0"/>
          </a:p>
          <a:p>
            <a:pPr lvl="0"/>
            <a:r>
              <a:rPr lang="en-GB" sz="2400" dirty="0" smtClean="0"/>
              <a:t>- A survey (essentially a poll without points to gather opinions)</a:t>
            </a:r>
            <a:endParaRPr lang="ru-RU" sz="2400" dirty="0" smtClean="0"/>
          </a:p>
          <a:p>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2"/>
          </p:nvPr>
        </p:nvSpPr>
        <p:spPr>
          <a:xfrm>
            <a:off x="381000" y="928670"/>
            <a:ext cx="2362200" cy="3411543"/>
          </a:xfrm>
        </p:spPr>
        <p:txBody>
          <a:bodyPr/>
          <a:lstStyle/>
          <a:p>
            <a:r>
              <a:rPr lang="en-GB" sz="1800" b="1" dirty="0" smtClean="0"/>
              <a:t>4. Customize your </a:t>
            </a:r>
            <a:r>
              <a:rPr lang="en-GB" sz="1800" b="1" dirty="0" err="1" smtClean="0"/>
              <a:t>kahoot</a:t>
            </a:r>
            <a:endParaRPr lang="ru-RU" sz="1800" dirty="0" smtClean="0"/>
          </a:p>
          <a:p>
            <a:endParaRPr lang="ru-RU" dirty="0"/>
          </a:p>
        </p:txBody>
      </p:sp>
      <p:sp>
        <p:nvSpPr>
          <p:cNvPr id="6" name="Inhaltsplatzhalter 2"/>
          <p:cNvSpPr txBox="1">
            <a:spLocks/>
          </p:cNvSpPr>
          <p:nvPr/>
        </p:nvSpPr>
        <p:spPr>
          <a:xfrm>
            <a:off x="3000364" y="642918"/>
            <a:ext cx="5643602" cy="2786082"/>
          </a:xfrm>
          <a:prstGeom prst="rect">
            <a:avLst/>
          </a:prstGeom>
        </p:spPr>
        <p:txBody>
          <a:bodyPr vert="horz">
            <a:normAutofit/>
          </a:bodyPr>
          <a:lstStyle/>
          <a:p>
            <a:r>
              <a:rPr lang="en-GB" sz="2400" dirty="0"/>
              <a:t>Start customizing the question and the answer alternatives, adding images (by uploading them from your computer or by choosing one from the online library), and/or embedding a YouTube link to the question. </a:t>
            </a:r>
            <a:endParaRPr lang="ru-RU" sz="2400" dirty="0"/>
          </a:p>
          <a:p>
            <a:endParaRPr lang="ru-RU" sz="2400" dirty="0"/>
          </a:p>
        </p:txBody>
      </p:sp>
      <p:pic>
        <p:nvPicPr>
          <p:cNvPr id="7" name="Immagine 6"/>
          <p:cNvPicPr/>
          <p:nvPr/>
        </p:nvPicPr>
        <p:blipFill rotWithShape="1">
          <a:blip r:embed="rId2" cstate="print"/>
          <a:srcRect r="12430"/>
          <a:stretch/>
        </p:blipFill>
        <p:spPr bwMode="auto">
          <a:xfrm>
            <a:off x="500034" y="3143248"/>
            <a:ext cx="3643338"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a:ext>
          </a:extLst>
        </p:spPr>
      </p:pic>
      <p:pic>
        <p:nvPicPr>
          <p:cNvPr id="8" name="Immagine 8"/>
          <p:cNvPicPr/>
          <p:nvPr/>
        </p:nvPicPr>
        <p:blipFill>
          <a:blip r:embed="rId3"/>
          <a:stretch>
            <a:fillRect/>
          </a:stretch>
        </p:blipFill>
        <p:spPr>
          <a:xfrm>
            <a:off x="4286248" y="3643314"/>
            <a:ext cx="4500594"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b="1" dirty="0" smtClean="0"/>
              <a:t>Customizing your </a:t>
            </a:r>
            <a:r>
              <a:rPr lang="en-GB" sz="3600" b="1" dirty="0" err="1" smtClean="0"/>
              <a:t>kahoot</a:t>
            </a:r>
            <a:endParaRPr lang="ru-RU" dirty="0"/>
          </a:p>
        </p:txBody>
      </p:sp>
      <p:sp>
        <p:nvSpPr>
          <p:cNvPr id="3" name="Inhaltsplatzhalter 2"/>
          <p:cNvSpPr>
            <a:spLocks noGrp="1"/>
          </p:cNvSpPr>
          <p:nvPr>
            <p:ph sz="quarter" idx="1"/>
          </p:nvPr>
        </p:nvSpPr>
        <p:spPr/>
        <p:txBody>
          <a:bodyPr>
            <a:normAutofit/>
          </a:bodyPr>
          <a:lstStyle/>
          <a:p>
            <a:r>
              <a:rPr lang="en-GB" dirty="0" smtClean="0"/>
              <a:t>You also have the possibility to </a:t>
            </a:r>
            <a:r>
              <a:rPr lang="en-GB" b="1" dirty="0" smtClean="0"/>
              <a:t>adjust game options </a:t>
            </a:r>
            <a:r>
              <a:rPr lang="en-GB" dirty="0" smtClean="0"/>
              <a:t>- for example, randomize the order of questions, </a:t>
            </a:r>
          </a:p>
          <a:p>
            <a:r>
              <a:rPr lang="en-GB" dirty="0" smtClean="0"/>
              <a:t>You can enable </a:t>
            </a:r>
            <a:r>
              <a:rPr lang="en-GB" b="1" dirty="0" smtClean="0"/>
              <a:t>a friendly nickname generator </a:t>
            </a:r>
            <a:r>
              <a:rPr lang="en-GB" dirty="0" smtClean="0"/>
              <a:t>to avoid inappropriate nicknames. </a:t>
            </a:r>
            <a:endParaRPr lang="ru-RU" dirty="0" smtClean="0"/>
          </a:p>
          <a:p>
            <a:r>
              <a:rPr lang="en-GB" dirty="0" smtClean="0"/>
              <a:t>You can choose whether students play individually (</a:t>
            </a:r>
            <a:r>
              <a:rPr lang="en-GB" b="1" dirty="0" smtClean="0"/>
              <a:t>Classic mode</a:t>
            </a:r>
            <a:r>
              <a:rPr lang="en-GB" dirty="0" smtClean="0"/>
              <a:t>) or in </a:t>
            </a:r>
            <a:r>
              <a:rPr lang="en-GB" b="1" dirty="0" smtClean="0"/>
              <a:t>Team mode</a:t>
            </a:r>
            <a:r>
              <a:rPr lang="en-GB" dirty="0" smtClean="0"/>
              <a:t>.</a:t>
            </a:r>
          </a:p>
          <a:p>
            <a:r>
              <a:rPr lang="en-GB" dirty="0" smtClean="0"/>
              <a:t>You can have up to 50 players.</a:t>
            </a:r>
            <a:endParaRPr lang="ru-RU" dirty="0" smtClean="0"/>
          </a:p>
          <a:p>
            <a:endParaRPr lang="ru-RU" dirty="0" smtClean="0"/>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b="1" dirty="0" smtClean="0"/>
              <a:t>Customizing your </a:t>
            </a:r>
            <a:r>
              <a:rPr lang="en-GB" sz="3600" b="1" dirty="0" err="1" smtClean="0"/>
              <a:t>kahoot</a:t>
            </a:r>
            <a:endParaRPr lang="ru-RU" dirty="0"/>
          </a:p>
        </p:txBody>
      </p:sp>
      <p:sp>
        <p:nvSpPr>
          <p:cNvPr id="3" name="Inhaltsplatzhalter 2"/>
          <p:cNvSpPr>
            <a:spLocks noGrp="1"/>
          </p:cNvSpPr>
          <p:nvPr>
            <p:ph sz="quarter" idx="1"/>
          </p:nvPr>
        </p:nvSpPr>
        <p:spPr/>
        <p:txBody>
          <a:bodyPr>
            <a:normAutofit/>
          </a:bodyPr>
          <a:lstStyle/>
          <a:p>
            <a:r>
              <a:rPr lang="en-GB" dirty="0" smtClean="0"/>
              <a:t>Instead of typing questions from scratch, you can add them from the </a:t>
            </a:r>
            <a:r>
              <a:rPr lang="en-GB" b="1" dirty="0" smtClean="0"/>
              <a:t>website’s question bank </a:t>
            </a:r>
            <a:r>
              <a:rPr lang="en-GB" dirty="0" smtClean="0"/>
              <a:t>– accessible from the left-hand side of the </a:t>
            </a:r>
            <a:r>
              <a:rPr lang="en-GB" dirty="0" err="1" smtClean="0"/>
              <a:t>kahoot</a:t>
            </a:r>
            <a:r>
              <a:rPr lang="en-GB" dirty="0" smtClean="0"/>
              <a:t> creator.</a:t>
            </a:r>
            <a:endParaRPr lang="ru-RU" dirty="0" smtClean="0"/>
          </a:p>
          <a:p>
            <a:endParaRPr lang="ru-RU" dirty="0"/>
          </a:p>
        </p:txBody>
      </p:sp>
      <p:pic>
        <p:nvPicPr>
          <p:cNvPr id="4" name="Immagine 7"/>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2857488" y="3143248"/>
            <a:ext cx="4183380" cy="32486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b="1" dirty="0" smtClean="0"/>
              <a:t>How to get students playing</a:t>
            </a:r>
            <a:endParaRPr lang="ru-RU" dirty="0"/>
          </a:p>
        </p:txBody>
      </p:sp>
      <p:sp>
        <p:nvSpPr>
          <p:cNvPr id="3" name="Inhaltsplatzhalter 2"/>
          <p:cNvSpPr>
            <a:spLocks noGrp="1"/>
          </p:cNvSpPr>
          <p:nvPr>
            <p:ph sz="quarter" idx="1"/>
          </p:nvPr>
        </p:nvSpPr>
        <p:spPr/>
        <p:txBody>
          <a:bodyPr>
            <a:normAutofit fontScale="77500" lnSpcReduction="20000"/>
          </a:bodyPr>
          <a:lstStyle/>
          <a:p>
            <a:r>
              <a:rPr lang="en-GB" dirty="0" smtClean="0"/>
              <a:t>By default, questions are displayed on a </a:t>
            </a:r>
            <a:r>
              <a:rPr lang="en-GB" b="1" dirty="0" smtClean="0"/>
              <a:t>shared screen</a:t>
            </a:r>
            <a:r>
              <a:rPr lang="en-GB" dirty="0" smtClean="0"/>
              <a:t>, while students tap answer tiles on their devices. If you’d like students to see questions and answer alternatives on their devices (for example, if you have a large classroom or students are joining remotely), toggle this setting on: Show question and answers </a:t>
            </a:r>
            <a:r>
              <a:rPr lang="en-GB" b="1" dirty="0" smtClean="0"/>
              <a:t>on players’ devices</a:t>
            </a:r>
            <a:r>
              <a:rPr lang="en-GB" dirty="0" smtClean="0"/>
              <a:t>.</a:t>
            </a:r>
            <a:endParaRPr lang="ru-RU" dirty="0" smtClean="0"/>
          </a:p>
          <a:p>
            <a:r>
              <a:rPr lang="en-GB" dirty="0" smtClean="0"/>
              <a:t>A unique </a:t>
            </a:r>
            <a:r>
              <a:rPr lang="en-GB" b="1" dirty="0" smtClean="0"/>
              <a:t>Game PIN </a:t>
            </a:r>
            <a:r>
              <a:rPr lang="en-GB" dirty="0" smtClean="0"/>
              <a:t>will be displayed at the top of the screen. Students enter this PIN to join the live </a:t>
            </a:r>
            <a:r>
              <a:rPr lang="en-GB" dirty="0" err="1" smtClean="0"/>
              <a:t>kahoot</a:t>
            </a:r>
            <a:r>
              <a:rPr lang="en-GB" dirty="0" smtClean="0"/>
              <a:t> in the </a:t>
            </a:r>
            <a:r>
              <a:rPr lang="en-GB" dirty="0" err="1" smtClean="0"/>
              <a:t>Kahoot</a:t>
            </a:r>
            <a:r>
              <a:rPr lang="en-GB" dirty="0" smtClean="0"/>
              <a:t>! app or at </a:t>
            </a:r>
            <a:r>
              <a:rPr lang="en-GB" dirty="0" err="1" smtClean="0"/>
              <a:t>kahoot.it</a:t>
            </a:r>
            <a:r>
              <a:rPr lang="en-GB" dirty="0" smtClean="0"/>
              <a:t> in their browser.</a:t>
            </a:r>
            <a:endParaRPr lang="ru-RU" dirty="0" smtClean="0"/>
          </a:p>
          <a:p>
            <a:r>
              <a:rPr lang="en-GB" dirty="0" smtClean="0"/>
              <a:t>Click Start once you can see all the players’ nicknames in the “lobby”. </a:t>
            </a:r>
          </a:p>
          <a:p>
            <a:r>
              <a:rPr lang="en-GB" dirty="0" smtClean="0"/>
              <a:t>During playing you can use the spacebar or your mouse to go to the next question.</a:t>
            </a:r>
            <a:endParaRPr lang="ru-RU" dirty="0" smtClean="0"/>
          </a:p>
          <a:p>
            <a:r>
              <a:rPr lang="en-GB" dirty="0" smtClean="0"/>
              <a:t>After the </a:t>
            </a:r>
            <a:r>
              <a:rPr lang="en-GB" dirty="0" err="1" smtClean="0"/>
              <a:t>kahoot</a:t>
            </a:r>
            <a:r>
              <a:rPr lang="en-GB" dirty="0" smtClean="0"/>
              <a:t>, you can always find and assess results in the Reports section.</a:t>
            </a:r>
            <a:endParaRPr lang="ru-RU" dirty="0" smtClean="0"/>
          </a:p>
          <a:p>
            <a:pPr>
              <a:buNone/>
            </a:pP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smtClean="0"/>
              <a:t>4G Didactic Pills</a:t>
            </a:r>
            <a:endParaRPr lang="ru-RU" dirty="0"/>
          </a:p>
        </p:txBody>
      </p:sp>
      <p:sp>
        <p:nvSpPr>
          <p:cNvPr id="3" name="Inhaltsplatzhalter 2"/>
          <p:cNvSpPr>
            <a:spLocks noGrp="1"/>
          </p:cNvSpPr>
          <p:nvPr>
            <p:ph sz="quarter" idx="1"/>
          </p:nvPr>
        </p:nvSpPr>
        <p:spPr/>
        <p:txBody>
          <a:bodyPr>
            <a:normAutofit fontScale="92500"/>
          </a:bodyPr>
          <a:lstStyle/>
          <a:p>
            <a:pPr fontAlgn="base"/>
            <a:r>
              <a:rPr lang="en-US" dirty="0" smtClean="0"/>
              <a:t>The project aims to produce short multimedia contents which we have called “</a:t>
            </a:r>
            <a:r>
              <a:rPr lang="en-US" b="1" dirty="0" smtClean="0"/>
              <a:t>Didactic Pills</a:t>
            </a:r>
            <a:r>
              <a:rPr lang="en-US" dirty="0" smtClean="0"/>
              <a:t>” (to be used with PC/Mac, tablet or </a:t>
            </a:r>
            <a:r>
              <a:rPr lang="en-US" dirty="0" err="1" smtClean="0"/>
              <a:t>smartphone</a:t>
            </a:r>
            <a:r>
              <a:rPr lang="en-US" dirty="0" smtClean="0"/>
              <a:t>) addressing the “life competences” (</a:t>
            </a:r>
            <a:r>
              <a:rPr lang="en-US" b="1" dirty="0" smtClean="0"/>
              <a:t>LIFE SKILLS</a:t>
            </a:r>
            <a:r>
              <a:rPr lang="en-US" dirty="0" smtClean="0"/>
              <a:t>) whose importance has been underlined by many European documents.</a:t>
            </a:r>
          </a:p>
          <a:p>
            <a:pPr fontAlgn="base"/>
            <a:r>
              <a:rPr lang="en-US" dirty="0" smtClean="0"/>
              <a:t>The </a:t>
            </a:r>
            <a:r>
              <a:rPr lang="en-US" b="1" dirty="0" smtClean="0"/>
              <a:t>Didactic Pills</a:t>
            </a:r>
            <a:r>
              <a:rPr lang="en-US" dirty="0" smtClean="0"/>
              <a:t> present problematic stories and different options for dealing with them. The Didactic Pills aim to stimulate students to reflect and to encourage discussion among peers and with teachers in order to make students better understand the importance of acquiring life skills.</a:t>
            </a:r>
          </a:p>
          <a:p>
            <a:endParaRPr lang="ru-RU" dirty="0"/>
          </a:p>
        </p:txBody>
      </p:sp>
      <p:pic>
        <p:nvPicPr>
          <p:cNvPr id="95234" name="Picture 2" descr="euProjects: Course categories"/>
          <p:cNvPicPr>
            <a:picLocks noChangeAspect="1" noChangeArrowheads="1"/>
          </p:cNvPicPr>
          <p:nvPr/>
        </p:nvPicPr>
        <p:blipFill>
          <a:blip r:embed="rId2" cstate="print"/>
          <a:srcRect/>
          <a:stretch>
            <a:fillRect/>
          </a:stretch>
        </p:blipFill>
        <p:spPr bwMode="auto">
          <a:xfrm>
            <a:off x="7643834" y="285728"/>
            <a:ext cx="1132139" cy="85204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2"/>
          </p:nvPr>
        </p:nvSpPr>
        <p:spPr>
          <a:xfrm>
            <a:off x="381000" y="928670"/>
            <a:ext cx="2362200" cy="3411543"/>
          </a:xfrm>
        </p:spPr>
        <p:txBody>
          <a:bodyPr/>
          <a:lstStyle/>
          <a:p>
            <a:r>
              <a:rPr lang="en-GB" sz="1800" b="1" dirty="0" smtClean="0"/>
              <a:t>5. The </a:t>
            </a:r>
            <a:r>
              <a:rPr lang="en-GB" sz="1800" b="1" dirty="0" err="1" smtClean="0"/>
              <a:t>kahoot</a:t>
            </a:r>
            <a:r>
              <a:rPr lang="en-GB" sz="1800" b="1" dirty="0" smtClean="0"/>
              <a:t> is ready to be played</a:t>
            </a:r>
            <a:endParaRPr lang="ru-RU" sz="1800" dirty="0" smtClean="0"/>
          </a:p>
          <a:p>
            <a:endParaRPr lang="ru-RU" dirty="0"/>
          </a:p>
        </p:txBody>
      </p:sp>
      <p:sp>
        <p:nvSpPr>
          <p:cNvPr id="6" name="Inhaltsplatzhalter 2"/>
          <p:cNvSpPr txBox="1">
            <a:spLocks/>
          </p:cNvSpPr>
          <p:nvPr/>
        </p:nvSpPr>
        <p:spPr>
          <a:xfrm>
            <a:off x="3000364" y="642918"/>
            <a:ext cx="5643602" cy="2857520"/>
          </a:xfrm>
          <a:prstGeom prst="rect">
            <a:avLst/>
          </a:prstGeom>
        </p:spPr>
        <p:txBody>
          <a:bodyPr vert="horz">
            <a:normAutofit fontScale="92500"/>
          </a:bodyPr>
          <a:lstStyle/>
          <a:p>
            <a:r>
              <a:rPr lang="en-GB" sz="2400" dirty="0" smtClean="0"/>
              <a:t>- Once </a:t>
            </a:r>
            <a:r>
              <a:rPr lang="en-GB" sz="2400" dirty="0"/>
              <a:t>your </a:t>
            </a:r>
            <a:r>
              <a:rPr lang="en-GB" sz="2400" dirty="0" err="1"/>
              <a:t>kahoot</a:t>
            </a:r>
            <a:r>
              <a:rPr lang="en-GB" sz="2400" dirty="0"/>
              <a:t> is set up, it is part of </a:t>
            </a:r>
            <a:r>
              <a:rPr lang="en-GB" sz="2400" b="1" dirty="0"/>
              <a:t>your collection </a:t>
            </a:r>
            <a:r>
              <a:rPr lang="en-GB" sz="2400" dirty="0"/>
              <a:t>of </a:t>
            </a:r>
            <a:r>
              <a:rPr lang="en-GB" sz="2400" dirty="0" err="1"/>
              <a:t>kahoots</a:t>
            </a:r>
            <a:r>
              <a:rPr lang="en-GB" sz="2400" dirty="0"/>
              <a:t> and you can choose whether </a:t>
            </a:r>
            <a:r>
              <a:rPr lang="en-GB" sz="2400" b="1" dirty="0"/>
              <a:t>to test it, to play it, or to share it </a:t>
            </a:r>
            <a:r>
              <a:rPr lang="en-GB" sz="2400" dirty="0"/>
              <a:t>with other people. </a:t>
            </a:r>
            <a:endParaRPr lang="en-GB" sz="2400" dirty="0" smtClean="0"/>
          </a:p>
          <a:p>
            <a:r>
              <a:rPr lang="en-GB" sz="2400" dirty="0" smtClean="0"/>
              <a:t>- If </a:t>
            </a:r>
            <a:r>
              <a:rPr lang="en-GB" sz="2400" dirty="0"/>
              <a:t>you click play, you can </a:t>
            </a:r>
            <a:r>
              <a:rPr lang="en-GB" sz="2400" dirty="0" smtClean="0"/>
              <a:t>decide </a:t>
            </a:r>
            <a:r>
              <a:rPr lang="en-GB" sz="2400" dirty="0"/>
              <a:t>whether it is going to be immediately </a:t>
            </a:r>
            <a:r>
              <a:rPr lang="en-GB" sz="2400" b="1" dirty="0"/>
              <a:t>synchronous </a:t>
            </a:r>
            <a:r>
              <a:rPr lang="en-GB" sz="2400" dirty="0"/>
              <a:t>(then you click “teach”) or </a:t>
            </a:r>
            <a:r>
              <a:rPr lang="en-GB" sz="2400" b="1" dirty="0"/>
              <a:t>asynchronous</a:t>
            </a:r>
            <a:r>
              <a:rPr lang="en-GB" sz="2400" dirty="0"/>
              <a:t> (then you click “assign”).</a:t>
            </a:r>
            <a:endParaRPr lang="ru-RU" sz="2400" dirty="0"/>
          </a:p>
          <a:p>
            <a:endParaRPr lang="ru-RU" sz="2400" dirty="0"/>
          </a:p>
        </p:txBody>
      </p:sp>
      <p:pic>
        <p:nvPicPr>
          <p:cNvPr id="9" name="Immagine 9"/>
          <p:cNvPicPr/>
          <p:nvPr/>
        </p:nvPicPr>
        <p:blipFill>
          <a:blip r:embed="rId2"/>
          <a:stretch>
            <a:fillRect/>
          </a:stretch>
        </p:blipFill>
        <p:spPr>
          <a:xfrm>
            <a:off x="4286248" y="3357562"/>
            <a:ext cx="3357586" cy="30003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2"/>
          </p:nvPr>
        </p:nvSpPr>
        <p:spPr>
          <a:xfrm>
            <a:off x="381000" y="928670"/>
            <a:ext cx="2362200" cy="3411543"/>
          </a:xfrm>
        </p:spPr>
        <p:txBody>
          <a:bodyPr/>
          <a:lstStyle/>
          <a:p>
            <a:r>
              <a:rPr lang="en-GB" sz="1800" b="1" dirty="0" smtClean="0"/>
              <a:t>6. After the game is over – assessing learning results</a:t>
            </a:r>
            <a:endParaRPr lang="ru-RU" sz="1800" dirty="0" smtClean="0"/>
          </a:p>
          <a:p>
            <a:endParaRPr lang="ru-RU" dirty="0"/>
          </a:p>
        </p:txBody>
      </p:sp>
      <p:sp>
        <p:nvSpPr>
          <p:cNvPr id="6" name="Inhaltsplatzhalter 2"/>
          <p:cNvSpPr txBox="1">
            <a:spLocks/>
          </p:cNvSpPr>
          <p:nvPr/>
        </p:nvSpPr>
        <p:spPr>
          <a:xfrm>
            <a:off x="3000364" y="642918"/>
            <a:ext cx="5929354" cy="3143272"/>
          </a:xfrm>
          <a:prstGeom prst="rect">
            <a:avLst/>
          </a:prstGeom>
        </p:spPr>
        <p:txBody>
          <a:bodyPr vert="horz">
            <a:normAutofit fontScale="92500" lnSpcReduction="20000"/>
          </a:bodyPr>
          <a:lstStyle/>
          <a:p>
            <a:r>
              <a:rPr lang="en-GB" sz="2400" dirty="0"/>
              <a:t>Once you have hosted a game, you can access the “reports” tab in the top navigation bar, that will show you:</a:t>
            </a:r>
            <a:endParaRPr lang="ru-RU" sz="2400" dirty="0"/>
          </a:p>
          <a:p>
            <a:pPr lvl="0"/>
            <a:r>
              <a:rPr lang="en-GB" sz="2400" dirty="0" smtClean="0"/>
              <a:t>- All </a:t>
            </a:r>
            <a:r>
              <a:rPr lang="en-GB" sz="2400" dirty="0"/>
              <a:t>the key stats (how many students played, how many questions there were, etc.)</a:t>
            </a:r>
            <a:endParaRPr lang="ru-RU" sz="2400" dirty="0"/>
          </a:p>
          <a:p>
            <a:pPr lvl="0"/>
            <a:r>
              <a:rPr lang="en-GB" sz="2400" dirty="0" smtClean="0"/>
              <a:t>- Which </a:t>
            </a:r>
            <a:r>
              <a:rPr lang="en-GB" sz="2400" dirty="0"/>
              <a:t>questions were the most difficult and might need </a:t>
            </a:r>
            <a:r>
              <a:rPr lang="en-GB" sz="2400" dirty="0" smtClean="0"/>
              <a:t>re-teaching</a:t>
            </a:r>
            <a:endParaRPr lang="ru-RU" sz="2400" dirty="0"/>
          </a:p>
          <a:p>
            <a:pPr lvl="0"/>
            <a:r>
              <a:rPr lang="en-GB" sz="2400" dirty="0" smtClean="0"/>
              <a:t>- Which </a:t>
            </a:r>
            <a:r>
              <a:rPr lang="en-GB" sz="2400" dirty="0"/>
              <a:t>players need help based on their game results</a:t>
            </a:r>
            <a:endParaRPr lang="ru-RU" sz="2400" dirty="0"/>
          </a:p>
          <a:p>
            <a:pPr lvl="0"/>
            <a:r>
              <a:rPr lang="en-GB" sz="2400" dirty="0" smtClean="0"/>
              <a:t>- All </a:t>
            </a:r>
            <a:r>
              <a:rPr lang="en-GB" sz="2400" dirty="0"/>
              <a:t>the past games that were played (including anonymous surveys)</a:t>
            </a:r>
            <a:endParaRPr lang="ru-RU" sz="2400" dirty="0"/>
          </a:p>
          <a:p>
            <a:endParaRPr lang="ru-RU" sz="2400" dirty="0"/>
          </a:p>
        </p:txBody>
      </p:sp>
      <p:pic>
        <p:nvPicPr>
          <p:cNvPr id="5" name="Immagine 10"/>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3286116" y="3929066"/>
            <a:ext cx="5286412" cy="228601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600" b="1" dirty="0" smtClean="0"/>
              <a:t>Assessing learning results</a:t>
            </a:r>
            <a:endParaRPr lang="ru-RU" dirty="0"/>
          </a:p>
        </p:txBody>
      </p:sp>
      <p:sp>
        <p:nvSpPr>
          <p:cNvPr id="3" name="Inhaltsplatzhalter 2"/>
          <p:cNvSpPr>
            <a:spLocks noGrp="1"/>
          </p:cNvSpPr>
          <p:nvPr>
            <p:ph sz="quarter" idx="1"/>
          </p:nvPr>
        </p:nvSpPr>
        <p:spPr/>
        <p:txBody>
          <a:bodyPr>
            <a:normAutofit fontScale="92500" lnSpcReduction="20000"/>
          </a:bodyPr>
          <a:lstStyle/>
          <a:p>
            <a:r>
              <a:rPr lang="en-GB" dirty="0" smtClean="0"/>
              <a:t>In the </a:t>
            </a:r>
            <a:r>
              <a:rPr lang="en-GB" b="1" dirty="0" smtClean="0"/>
              <a:t>“Questions” view </a:t>
            </a:r>
            <a:r>
              <a:rPr lang="en-GB" dirty="0" smtClean="0"/>
              <a:t>you can identify where exactly key challenges occur. Be sure to look at the correct overall percentage of the question and at how long it took (in seconds) for students to answer.</a:t>
            </a:r>
            <a:endParaRPr lang="ru-RU" dirty="0" smtClean="0"/>
          </a:p>
          <a:p>
            <a:r>
              <a:rPr lang="en-GB" dirty="0" smtClean="0"/>
              <a:t>In the </a:t>
            </a:r>
            <a:r>
              <a:rPr lang="en-GB" b="1" dirty="0" smtClean="0"/>
              <a:t>“Players” view </a:t>
            </a:r>
            <a:r>
              <a:rPr lang="en-GB" dirty="0" smtClean="0"/>
              <a:t>you can check which student (via their nickname) is answering incorrectly and how long are they taking to answer. </a:t>
            </a:r>
            <a:endParaRPr lang="ru-RU" dirty="0" smtClean="0"/>
          </a:p>
          <a:p>
            <a:r>
              <a:rPr lang="en-GB" dirty="0" smtClean="0"/>
              <a:t>If less than 35% of students answered a question correctly, that question is labelled as “difficult”. If there were 3 or more difficult questions in the game you hosted, you can generate a new one with them to reinforce learning power up content review and prep for exams.</a:t>
            </a:r>
            <a:endParaRPr lang="ru-RU" dirty="0" smtClean="0"/>
          </a:p>
          <a:p>
            <a:pPr>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600" b="1" dirty="0" smtClean="0"/>
              <a:t>Assessing learning results</a:t>
            </a:r>
            <a:endParaRPr lang="ru-RU" dirty="0"/>
          </a:p>
        </p:txBody>
      </p:sp>
      <p:sp>
        <p:nvSpPr>
          <p:cNvPr id="3" name="Inhaltsplatzhalter 2"/>
          <p:cNvSpPr>
            <a:spLocks noGrp="1"/>
          </p:cNvSpPr>
          <p:nvPr>
            <p:ph sz="quarter" idx="1"/>
          </p:nvPr>
        </p:nvSpPr>
        <p:spPr/>
        <p:txBody>
          <a:bodyPr>
            <a:normAutofit/>
          </a:bodyPr>
          <a:lstStyle/>
          <a:p>
            <a:r>
              <a:rPr lang="en-GB" sz="2400" dirty="0" smtClean="0"/>
              <a:t>This section thus allows you to assess learning results and better target your further instruction by capturing useful instructional insights for formative assessment. </a:t>
            </a:r>
            <a:endParaRPr lang="ru-RU" sz="2400" dirty="0" smtClean="0"/>
          </a:p>
          <a:p>
            <a:pPr>
              <a:buNone/>
            </a:pPr>
            <a:endParaRPr lang="ru-RU" dirty="0"/>
          </a:p>
        </p:txBody>
      </p:sp>
      <p:pic>
        <p:nvPicPr>
          <p:cNvPr id="4" name="Immagine 11" descr="Immagine che contiene testo&#10;&#10;Descrizione generata automaticamente"/>
          <p:cNvPicPr/>
          <p:nvPr/>
        </p:nvPicPr>
        <p:blipFill>
          <a:blip r:embed="rId2"/>
          <a:stretch>
            <a:fillRect/>
          </a:stretch>
        </p:blipFill>
        <p:spPr>
          <a:xfrm>
            <a:off x="1571604" y="2714620"/>
            <a:ext cx="6072230" cy="36433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Useful tips</a:t>
            </a:r>
            <a:endParaRPr lang="ru-RU" dirty="0"/>
          </a:p>
        </p:txBody>
      </p:sp>
      <p:sp>
        <p:nvSpPr>
          <p:cNvPr id="3" name="Inhaltsplatzhalter 2"/>
          <p:cNvSpPr>
            <a:spLocks noGrp="1"/>
          </p:cNvSpPr>
          <p:nvPr>
            <p:ph sz="half" idx="1"/>
          </p:nvPr>
        </p:nvSpPr>
        <p:spPr/>
        <p:txBody>
          <a:bodyPr>
            <a:normAutofit fontScale="92500"/>
          </a:bodyPr>
          <a:lstStyle/>
          <a:p>
            <a:r>
              <a:rPr lang="en-GB" dirty="0" smtClean="0"/>
              <a:t>If you log in to your </a:t>
            </a:r>
            <a:r>
              <a:rPr lang="en-GB" dirty="0" err="1" smtClean="0"/>
              <a:t>Kahoot</a:t>
            </a:r>
            <a:r>
              <a:rPr lang="en-GB" dirty="0" smtClean="0"/>
              <a:t> account and navigate to “Discover” from the top bar, you can access millions of pre-set </a:t>
            </a:r>
            <a:r>
              <a:rPr lang="en-GB" dirty="0" err="1" smtClean="0"/>
              <a:t>kahoots</a:t>
            </a:r>
            <a:r>
              <a:rPr lang="en-GB" dirty="0" smtClean="0"/>
              <a:t>, many of which are high-quality ones. For example, you can have a look at collections such as the “Academy Verified educators” one, the “Academy Premium partners” one or the “Top picks” one. </a:t>
            </a:r>
            <a:endParaRPr lang="ru-RU" dirty="0" smtClean="0"/>
          </a:p>
          <a:p>
            <a:endParaRPr lang="ru-RU" dirty="0"/>
          </a:p>
        </p:txBody>
      </p:sp>
      <p:pic>
        <p:nvPicPr>
          <p:cNvPr id="5" name="Immagine 5"/>
          <p:cNvPicPr>
            <a:picLocks noGrp="1"/>
          </p:cNvPicPr>
          <p:nvPr>
            <p:ph sz="half" idx="2"/>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5123616" y="1371600"/>
            <a:ext cx="3392568" cy="46815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Useful tips</a:t>
            </a:r>
            <a:endParaRPr lang="ru-RU" dirty="0"/>
          </a:p>
        </p:txBody>
      </p:sp>
      <p:sp>
        <p:nvSpPr>
          <p:cNvPr id="3" name="Inhaltsplatzhalter 2"/>
          <p:cNvSpPr>
            <a:spLocks noGrp="1"/>
          </p:cNvSpPr>
          <p:nvPr>
            <p:ph sz="half" idx="1"/>
          </p:nvPr>
        </p:nvSpPr>
        <p:spPr>
          <a:xfrm>
            <a:off x="301752" y="1371600"/>
            <a:ext cx="4038600" cy="4914920"/>
          </a:xfrm>
        </p:spPr>
        <p:txBody>
          <a:bodyPr>
            <a:normAutofit fontScale="85000" lnSpcReduction="10000"/>
          </a:bodyPr>
          <a:lstStyle/>
          <a:p>
            <a:r>
              <a:rPr lang="en-GB" dirty="0" smtClean="0"/>
              <a:t>If you’re looking for something specific, get started by typing a keyword or phrase into the search bar at the top of the Discover section. The system will suggest popular </a:t>
            </a:r>
            <a:r>
              <a:rPr lang="en-GB" dirty="0" err="1" smtClean="0"/>
              <a:t>kahoots</a:t>
            </a:r>
            <a:r>
              <a:rPr lang="en-GB" dirty="0" smtClean="0"/>
              <a:t> that fit your search terms.</a:t>
            </a:r>
          </a:p>
          <a:p>
            <a:r>
              <a:rPr lang="en-GB" dirty="0" smtClean="0"/>
              <a:t>If you want to dig deeper, you can filter by Subject, Grade Level, and other filters. When you find a </a:t>
            </a:r>
            <a:r>
              <a:rPr lang="en-GB" dirty="0" err="1" smtClean="0"/>
              <a:t>kahoot</a:t>
            </a:r>
            <a:r>
              <a:rPr lang="en-GB" dirty="0" smtClean="0"/>
              <a:t> you like, you can play it right away, add it to your </a:t>
            </a:r>
            <a:r>
              <a:rPr lang="en-GB" dirty="0" err="1" smtClean="0"/>
              <a:t>Favorites</a:t>
            </a:r>
            <a:r>
              <a:rPr lang="en-GB" dirty="0" smtClean="0"/>
              <a:t>, or duplicate it to be able to customize it later.</a:t>
            </a:r>
            <a:endParaRPr lang="ru-RU" dirty="0" smtClean="0"/>
          </a:p>
        </p:txBody>
      </p:sp>
      <p:pic>
        <p:nvPicPr>
          <p:cNvPr id="5" name="Immagine 5"/>
          <p:cNvPicPr>
            <a:picLocks noGrp="1"/>
          </p:cNvPicPr>
          <p:nvPr>
            <p:ph sz="half" idx="2"/>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5123616" y="1371600"/>
            <a:ext cx="3392568" cy="468153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3 useful strategies</a:t>
            </a:r>
            <a:endParaRPr lang="ru-RU" dirty="0"/>
          </a:p>
        </p:txBody>
      </p:sp>
      <p:sp>
        <p:nvSpPr>
          <p:cNvPr id="3" name="Inhaltsplatzhalter 2"/>
          <p:cNvSpPr>
            <a:spLocks noGrp="1"/>
          </p:cNvSpPr>
          <p:nvPr>
            <p:ph sz="half" idx="1"/>
          </p:nvPr>
        </p:nvSpPr>
        <p:spPr>
          <a:xfrm>
            <a:off x="301752" y="1371600"/>
            <a:ext cx="4038600" cy="4914920"/>
          </a:xfrm>
        </p:spPr>
        <p:txBody>
          <a:bodyPr>
            <a:normAutofit/>
          </a:bodyPr>
          <a:lstStyle/>
          <a:p>
            <a:r>
              <a:rPr lang="en-GB" b="1" dirty="0" smtClean="0"/>
              <a:t>Use videos </a:t>
            </a:r>
            <a:r>
              <a:rPr lang="en-GB" dirty="0" smtClean="0"/>
              <a:t>(you can </a:t>
            </a:r>
            <a:r>
              <a:rPr lang="en-US" dirty="0" smtClean="0"/>
              <a:t>add in videos right from YouTube very easily and question students after they have watched them)</a:t>
            </a:r>
            <a:endParaRPr lang="en-GB" dirty="0" smtClean="0"/>
          </a:p>
          <a:p>
            <a:r>
              <a:rPr lang="en-GB" b="1" dirty="0" smtClean="0"/>
              <a:t>Play with ghosts </a:t>
            </a:r>
            <a:r>
              <a:rPr lang="en-GB" dirty="0" smtClean="0"/>
              <a:t>(</a:t>
            </a:r>
            <a:r>
              <a:rPr lang="en-US" dirty="0" smtClean="0"/>
              <a:t>Ghost is a feature that allows students to play against their own previous high scores. </a:t>
            </a:r>
            <a:r>
              <a:rPr lang="en-GB" dirty="0" smtClean="0"/>
              <a:t>)</a:t>
            </a:r>
          </a:p>
          <a:p>
            <a:r>
              <a:rPr lang="en-GB" dirty="0" smtClean="0"/>
              <a:t>Let students create their </a:t>
            </a:r>
            <a:r>
              <a:rPr lang="en-GB" b="1" dirty="0" smtClean="0"/>
              <a:t>own quizzes</a:t>
            </a:r>
            <a:endParaRPr lang="ru-RU" b="1" dirty="0" smtClean="0"/>
          </a:p>
        </p:txBody>
      </p:sp>
      <p:pic>
        <p:nvPicPr>
          <p:cNvPr id="5" name="Immagine 5"/>
          <p:cNvPicPr>
            <a:picLocks noGrp="1"/>
          </p:cNvPicPr>
          <p:nvPr>
            <p:ph sz="half" idx="2"/>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5123616" y="1371600"/>
            <a:ext cx="3392568" cy="468153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Recent apps</a:t>
            </a:r>
            <a:endParaRPr lang="ru-RU" dirty="0"/>
          </a:p>
        </p:txBody>
      </p:sp>
      <p:sp>
        <p:nvSpPr>
          <p:cNvPr id="3" name="Inhaltsplatzhalter 2"/>
          <p:cNvSpPr>
            <a:spLocks noGrp="1"/>
          </p:cNvSpPr>
          <p:nvPr>
            <p:ph sz="quarter" idx="1"/>
          </p:nvPr>
        </p:nvSpPr>
        <p:spPr>
          <a:xfrm>
            <a:off x="5214942" y="1500174"/>
            <a:ext cx="3571900" cy="1571636"/>
          </a:xfrm>
        </p:spPr>
        <p:txBody>
          <a:bodyPr>
            <a:normAutofit/>
          </a:bodyPr>
          <a:lstStyle/>
          <a:p>
            <a:pPr>
              <a:buNone/>
            </a:pPr>
            <a:r>
              <a:rPr lang="en-US" dirty="0" smtClean="0"/>
              <a:t>   </a:t>
            </a:r>
            <a:r>
              <a:rPr lang="en-US" dirty="0" err="1" smtClean="0"/>
              <a:t>Kahoot</a:t>
            </a:r>
            <a:r>
              <a:rPr lang="en-US" dirty="0" smtClean="0"/>
              <a:t>! Academy: </a:t>
            </a:r>
            <a:r>
              <a:rPr lang="en-US" dirty="0" err="1" smtClean="0"/>
              <a:t>Minecraft</a:t>
            </a:r>
            <a:r>
              <a:rPr lang="en-US" dirty="0" smtClean="0"/>
              <a:t> education edition</a:t>
            </a:r>
            <a:endParaRPr lang="ru-RU" dirty="0"/>
          </a:p>
        </p:txBody>
      </p:sp>
      <p:pic>
        <p:nvPicPr>
          <p:cNvPr id="109570" name="Picture 2" descr="https://venturebeat.com/wp-content/uploads/2022/03/kahoot-2.jpg?w=800&amp;resize=1200%2C633&amp;strip=all"/>
          <p:cNvPicPr>
            <a:picLocks noChangeAspect="1" noChangeArrowheads="1"/>
          </p:cNvPicPr>
          <p:nvPr/>
        </p:nvPicPr>
        <p:blipFill>
          <a:blip r:embed="rId2"/>
          <a:srcRect/>
          <a:stretch>
            <a:fillRect/>
          </a:stretch>
        </p:blipFill>
        <p:spPr bwMode="auto">
          <a:xfrm>
            <a:off x="4214810" y="3929066"/>
            <a:ext cx="4604535"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9572" name="Picture 4" descr="https://venturebeat.com/wp-content/uploads/2022/03/kahoot-3.jpg?w=800&amp;resize=1600%2C800&amp;strip=all"/>
          <p:cNvPicPr>
            <a:picLocks noChangeAspect="1" noChangeArrowheads="1"/>
          </p:cNvPicPr>
          <p:nvPr/>
        </p:nvPicPr>
        <p:blipFill>
          <a:blip r:embed="rId3" cstate="print"/>
          <a:srcRect/>
          <a:stretch>
            <a:fillRect/>
          </a:stretch>
        </p:blipFill>
        <p:spPr bwMode="auto">
          <a:xfrm>
            <a:off x="285720" y="1500174"/>
            <a:ext cx="4857784" cy="24288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Inhaltsplatzhalter 2"/>
          <p:cNvSpPr txBox="1">
            <a:spLocks/>
          </p:cNvSpPr>
          <p:nvPr/>
        </p:nvSpPr>
        <p:spPr>
          <a:xfrm>
            <a:off x="285720" y="4786322"/>
            <a:ext cx="3857652" cy="1571636"/>
          </a:xfrm>
          <a:prstGeom prst="rect">
            <a:avLst/>
          </a:prstGeom>
        </p:spPr>
        <p:txBody>
          <a:bodyPr vert="horz">
            <a:normAutofit/>
          </a:bodyPr>
          <a:lstStyle/>
          <a:p>
            <a:pPr marL="274320" marR="0" lvl="0" indent="-274320" algn="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7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700" b="0" i="0" u="none" strike="noStrike" kern="1200" cap="none" spc="0" normalizeH="0" baseline="0" noProof="0" dirty="0" err="1" smtClean="0">
                <a:ln>
                  <a:noFill/>
                </a:ln>
                <a:solidFill>
                  <a:schemeClr val="tx1"/>
                </a:solidFill>
                <a:effectLst/>
                <a:uLnTx/>
                <a:uFillTx/>
                <a:latin typeface="+mn-lt"/>
                <a:ea typeface="+mn-ea"/>
                <a:cs typeface="+mn-cs"/>
              </a:rPr>
              <a:t>Kahoot</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 Multiplication</a:t>
            </a:r>
            <a:endParaRPr kumimoji="0" lang="ru-RU" sz="2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dirty="0" smtClean="0"/>
              <a:t>Benefits of using interactive learning materials</a:t>
            </a:r>
            <a:endParaRPr lang="ru-RU" dirty="0"/>
          </a:p>
        </p:txBody>
      </p:sp>
      <p:sp>
        <p:nvSpPr>
          <p:cNvPr id="3" name="Inhaltsplatzhalter 2"/>
          <p:cNvSpPr>
            <a:spLocks noGrp="1"/>
          </p:cNvSpPr>
          <p:nvPr>
            <p:ph sz="quarter" idx="1"/>
          </p:nvPr>
        </p:nvSpPr>
        <p:spPr/>
        <p:txBody>
          <a:bodyPr/>
          <a:lstStyle/>
          <a:p>
            <a:r>
              <a:rPr lang="en-GB" dirty="0" smtClean="0"/>
              <a:t>Increased engagement</a:t>
            </a:r>
            <a:endParaRPr lang="ru-RU" dirty="0" smtClean="0"/>
          </a:p>
          <a:p>
            <a:r>
              <a:rPr lang="en-GB" dirty="0" smtClean="0"/>
              <a:t>Sharpened critical thinking skills</a:t>
            </a:r>
            <a:endParaRPr lang="ru-RU" dirty="0" smtClean="0"/>
          </a:p>
          <a:p>
            <a:r>
              <a:rPr lang="en-GB" dirty="0" smtClean="0"/>
              <a:t>Opportunities to practice</a:t>
            </a:r>
            <a:endParaRPr lang="ru-RU" dirty="0" smtClean="0"/>
          </a:p>
          <a:p>
            <a:r>
              <a:rPr lang="en-GB" dirty="0" smtClean="0"/>
              <a:t>Situations as close to reality as possible</a:t>
            </a:r>
            <a:endParaRPr lang="ru-RU" dirty="0" smtClean="0"/>
          </a:p>
          <a:p>
            <a:r>
              <a:rPr lang="en-GB" dirty="0" smtClean="0"/>
              <a:t>Cooperation and team work</a:t>
            </a:r>
            <a:endParaRPr lang="ru-RU" dirty="0" smtClean="0"/>
          </a:p>
          <a:p>
            <a:r>
              <a:rPr lang="en-US" dirty="0" smtClean="0"/>
              <a:t>Boosted motivation</a:t>
            </a:r>
            <a:endParaRPr lang="ru-RU" dirty="0" smtClean="0"/>
          </a:p>
          <a:p>
            <a:endParaRPr lang="ru-RU" dirty="0"/>
          </a:p>
        </p:txBody>
      </p:sp>
      <p:pic>
        <p:nvPicPr>
          <p:cNvPr id="95234" name="Picture 2" descr="euProjects: Course categories"/>
          <p:cNvPicPr>
            <a:picLocks noChangeAspect="1" noChangeArrowheads="1"/>
          </p:cNvPicPr>
          <p:nvPr/>
        </p:nvPicPr>
        <p:blipFill>
          <a:blip r:embed="rId2" cstate="print"/>
          <a:srcRect/>
          <a:stretch>
            <a:fillRect/>
          </a:stretch>
        </p:blipFill>
        <p:spPr bwMode="auto">
          <a:xfrm>
            <a:off x="6940323" y="4825402"/>
            <a:ext cx="1846519" cy="13896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Kahoot</a:t>
            </a:r>
            <a:r>
              <a:rPr lang="en-GB" dirty="0" smtClean="0"/>
              <a:t>! </a:t>
            </a:r>
            <a:endParaRPr lang="ru-RU" dirty="0"/>
          </a:p>
        </p:txBody>
      </p:sp>
      <p:sp>
        <p:nvSpPr>
          <p:cNvPr id="3" name="Inhaltsplatzhalter 2"/>
          <p:cNvSpPr>
            <a:spLocks noGrp="1"/>
          </p:cNvSpPr>
          <p:nvPr>
            <p:ph sz="quarter" idx="1"/>
          </p:nvPr>
        </p:nvSpPr>
        <p:spPr/>
        <p:txBody>
          <a:bodyPr>
            <a:normAutofit fontScale="85000" lnSpcReduction="10000"/>
          </a:bodyPr>
          <a:lstStyle/>
          <a:p>
            <a:r>
              <a:rPr lang="en-GB" b="1" dirty="0" err="1" smtClean="0"/>
              <a:t>Kahoot</a:t>
            </a:r>
            <a:r>
              <a:rPr lang="en-GB" b="1" dirty="0" smtClean="0"/>
              <a:t>!</a:t>
            </a:r>
            <a:r>
              <a:rPr lang="en-GB" dirty="0" smtClean="0"/>
              <a:t> is a game-based digital learning platform used by millions of people around the world every day. </a:t>
            </a:r>
          </a:p>
          <a:p>
            <a:r>
              <a:rPr lang="en-US" dirty="0" smtClean="0"/>
              <a:t>Today, </a:t>
            </a:r>
            <a:r>
              <a:rPr lang="en-US" dirty="0" err="1" smtClean="0"/>
              <a:t>Kahoot</a:t>
            </a:r>
            <a:r>
              <a:rPr lang="en-US" dirty="0" smtClean="0"/>
              <a:t>! is used by approximately </a:t>
            </a:r>
            <a:r>
              <a:rPr lang="en-US" b="1" dirty="0" smtClean="0"/>
              <a:t>9 million teachers </a:t>
            </a:r>
            <a:r>
              <a:rPr lang="en-US" dirty="0" smtClean="0"/>
              <a:t>globally, hundreds of millions of students and families, and in 97% of Fortune 500 companies.</a:t>
            </a:r>
            <a:endParaRPr lang="en-GB" dirty="0" smtClean="0"/>
          </a:p>
          <a:p>
            <a:r>
              <a:rPr lang="en-GB" dirty="0" smtClean="0"/>
              <a:t>It uses </a:t>
            </a:r>
            <a:r>
              <a:rPr lang="en-GB" b="1" dirty="0" smtClean="0"/>
              <a:t>quiz-style games </a:t>
            </a:r>
            <a:r>
              <a:rPr lang="en-GB" dirty="0" smtClean="0"/>
              <a:t>that makes it easy to create, share and play learning games or trivia quizzes in minutes. </a:t>
            </a:r>
          </a:p>
          <a:p>
            <a:r>
              <a:rPr lang="en-GB" dirty="0" smtClean="0"/>
              <a:t>At school, </a:t>
            </a:r>
            <a:r>
              <a:rPr lang="en-GB" dirty="0" err="1" smtClean="0"/>
              <a:t>Kahoot</a:t>
            </a:r>
            <a:r>
              <a:rPr lang="en-GB" dirty="0" smtClean="0"/>
              <a:t>! can be used for </a:t>
            </a:r>
            <a:r>
              <a:rPr lang="en-GB" b="1" dirty="0" smtClean="0"/>
              <a:t>any subject, any age, and with any device</a:t>
            </a:r>
            <a:r>
              <a:rPr lang="en-GB" dirty="0" smtClean="0"/>
              <a:t> – students don’t even need to register for an account. </a:t>
            </a:r>
          </a:p>
          <a:p>
            <a:r>
              <a:rPr lang="en-GB" dirty="0" smtClean="0"/>
              <a:t>You can use </a:t>
            </a:r>
            <a:r>
              <a:rPr lang="en-GB" dirty="0" err="1" smtClean="0"/>
              <a:t>Kahoot</a:t>
            </a:r>
            <a:r>
              <a:rPr lang="en-GB" dirty="0" smtClean="0"/>
              <a:t>! both when teaching </a:t>
            </a:r>
            <a:r>
              <a:rPr lang="en-GB" b="1" dirty="0" smtClean="0"/>
              <a:t>in class</a:t>
            </a:r>
            <a:r>
              <a:rPr lang="en-GB" dirty="0" smtClean="0"/>
              <a:t>, for </a:t>
            </a:r>
            <a:r>
              <a:rPr lang="en-GB" b="1" dirty="0" smtClean="0"/>
              <a:t>distance learning </a:t>
            </a:r>
            <a:r>
              <a:rPr lang="en-GB" dirty="0" smtClean="0"/>
              <a:t>and in a </a:t>
            </a:r>
            <a:r>
              <a:rPr lang="en-GB" b="1" dirty="0" smtClean="0"/>
              <a:t>blended learning format</a:t>
            </a:r>
            <a:r>
              <a:rPr lang="en-GB" dirty="0" smtClean="0"/>
              <a:t>.</a:t>
            </a:r>
            <a:endParaRPr lang="ru-RU" dirty="0" smtClean="0"/>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a:t>
            </a:r>
            <a:r>
              <a:rPr lang="en-GB" i="1" dirty="0" err="1" smtClean="0"/>
              <a:t>Kahoot</a:t>
            </a:r>
            <a:r>
              <a:rPr lang="en-GB" i="1" dirty="0" smtClean="0"/>
              <a:t>!</a:t>
            </a:r>
            <a:r>
              <a:rPr lang="en-GB" dirty="0" smtClean="0"/>
              <a:t>?</a:t>
            </a:r>
            <a:endParaRPr lang="ru-RU" dirty="0"/>
          </a:p>
        </p:txBody>
      </p:sp>
      <p:sp>
        <p:nvSpPr>
          <p:cNvPr id="3" name="Inhaltsplatzhalter 2"/>
          <p:cNvSpPr>
            <a:spLocks noGrp="1"/>
          </p:cNvSpPr>
          <p:nvPr>
            <p:ph sz="quarter" idx="1"/>
          </p:nvPr>
        </p:nvSpPr>
        <p:spPr/>
        <p:txBody>
          <a:bodyPr>
            <a:normAutofit/>
          </a:bodyPr>
          <a:lstStyle/>
          <a:p>
            <a:pPr lvl="0"/>
            <a:r>
              <a:rPr lang="en-US" dirty="0" err="1" smtClean="0"/>
              <a:t>Kahoot</a:t>
            </a:r>
            <a:r>
              <a:rPr lang="en-US" dirty="0" smtClean="0"/>
              <a:t>! is a game-based learning platform used to </a:t>
            </a:r>
            <a:r>
              <a:rPr lang="en-US" b="1" dirty="0" smtClean="0"/>
              <a:t>review </a:t>
            </a:r>
            <a:r>
              <a:rPr lang="en-US" dirty="0" smtClean="0"/>
              <a:t>students' knowledge, for </a:t>
            </a:r>
            <a:r>
              <a:rPr lang="en-US" b="1" dirty="0" smtClean="0"/>
              <a:t>formative assessment</a:t>
            </a:r>
            <a:r>
              <a:rPr lang="en-US" dirty="0" smtClean="0"/>
              <a:t> or as </a:t>
            </a:r>
            <a:r>
              <a:rPr lang="en-US" b="1" dirty="0" smtClean="0"/>
              <a:t>a break </a:t>
            </a:r>
            <a:r>
              <a:rPr lang="en-US" dirty="0" smtClean="0"/>
              <a:t>from traditional classroom activities (</a:t>
            </a:r>
            <a:r>
              <a:rPr lang="en-US" dirty="0" err="1" smtClean="0"/>
              <a:t>Wang&amp;Tahir</a:t>
            </a:r>
            <a:r>
              <a:rPr lang="en-US" dirty="0" smtClean="0"/>
              <a:t>, 2020). </a:t>
            </a:r>
          </a:p>
          <a:p>
            <a:pPr lvl="0"/>
            <a:r>
              <a:rPr lang="en-US" dirty="0" smtClean="0"/>
              <a:t>The platform is </a:t>
            </a:r>
            <a:r>
              <a:rPr lang="en-US" b="1" dirty="0" smtClean="0"/>
              <a:t>among the most popular </a:t>
            </a:r>
            <a:r>
              <a:rPr lang="en-US" dirty="0" smtClean="0"/>
              <a:t>within game-based learning, with over 70 million monthly active unique users and used by 50% of US K-12 students (</a:t>
            </a:r>
            <a:r>
              <a:rPr lang="en-US" dirty="0" err="1" smtClean="0"/>
              <a:t>Lunden</a:t>
            </a:r>
            <a:r>
              <a:rPr lang="en-US" dirty="0" smtClean="0"/>
              <a:t>, 2018). </a:t>
            </a:r>
            <a:endParaRPr lang="ru-R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Why is </a:t>
            </a:r>
            <a:r>
              <a:rPr lang="en-GB" i="1" dirty="0" err="1" smtClean="0"/>
              <a:t>Kahoot</a:t>
            </a:r>
            <a:r>
              <a:rPr lang="en-GB" i="1" dirty="0" smtClean="0"/>
              <a:t>!</a:t>
            </a:r>
            <a:r>
              <a:rPr lang="en-GB" dirty="0" smtClean="0"/>
              <a:t> special?</a:t>
            </a:r>
            <a:endParaRPr lang="ru-RU" dirty="0"/>
          </a:p>
        </p:txBody>
      </p:sp>
      <p:sp>
        <p:nvSpPr>
          <p:cNvPr id="3" name="Inhaltsplatzhalter 2"/>
          <p:cNvSpPr>
            <a:spLocks noGrp="1"/>
          </p:cNvSpPr>
          <p:nvPr>
            <p:ph sz="quarter" idx="1"/>
          </p:nvPr>
        </p:nvSpPr>
        <p:spPr/>
        <p:txBody>
          <a:bodyPr>
            <a:normAutofit fontScale="92500"/>
          </a:bodyPr>
          <a:lstStyle/>
          <a:p>
            <a:pPr lvl="0"/>
            <a:r>
              <a:rPr lang="en-US" dirty="0" err="1" smtClean="0"/>
              <a:t>Kahoot</a:t>
            </a:r>
            <a:r>
              <a:rPr lang="en-US" dirty="0" smtClean="0"/>
              <a:t>! was the first </a:t>
            </a:r>
            <a:r>
              <a:rPr lang="de-DE" dirty="0" err="1" smtClean="0"/>
              <a:t>student</a:t>
            </a:r>
            <a:r>
              <a:rPr lang="de-DE" dirty="0" smtClean="0"/>
              <a:t> </a:t>
            </a:r>
            <a:r>
              <a:rPr lang="de-DE" dirty="0" err="1" smtClean="0"/>
              <a:t>response</a:t>
            </a:r>
            <a:r>
              <a:rPr lang="de-DE" dirty="0" smtClean="0"/>
              <a:t> </a:t>
            </a:r>
            <a:r>
              <a:rPr lang="de-DE" dirty="0" err="1" smtClean="0"/>
              <a:t>system</a:t>
            </a:r>
            <a:r>
              <a:rPr lang="de-DE" dirty="0" smtClean="0"/>
              <a:t> (</a:t>
            </a:r>
            <a:r>
              <a:rPr lang="en-US" dirty="0" smtClean="0"/>
              <a:t>SRS) designed to provide a game experience using game design principles from </a:t>
            </a:r>
            <a:r>
              <a:rPr lang="en-US" b="1" dirty="0" smtClean="0"/>
              <a:t>theory on intrinsic motivation </a:t>
            </a:r>
            <a:r>
              <a:rPr lang="en-US" dirty="0" smtClean="0"/>
              <a:t>(Thomas W Malone, 1981) and </a:t>
            </a:r>
            <a:r>
              <a:rPr lang="en-US" b="1" dirty="0" err="1" smtClean="0"/>
              <a:t>gameflow</a:t>
            </a:r>
            <a:r>
              <a:rPr lang="en-US" dirty="0" smtClean="0"/>
              <a:t> (</a:t>
            </a:r>
            <a:r>
              <a:rPr lang="en-US" dirty="0" err="1" smtClean="0"/>
              <a:t>Sweetser</a:t>
            </a:r>
            <a:r>
              <a:rPr lang="en-US" dirty="0" smtClean="0"/>
              <a:t> &amp; Wyeth, 2005). </a:t>
            </a:r>
          </a:p>
          <a:p>
            <a:pPr lvl="0"/>
            <a:r>
              <a:rPr lang="en-US" dirty="0" smtClean="0"/>
              <a:t>Flow occurs when the player enters a mental state, often in an environment where </a:t>
            </a:r>
            <a:r>
              <a:rPr lang="en-US" b="1" dirty="0" smtClean="0"/>
              <a:t>the challenges match the player's abilities </a:t>
            </a:r>
            <a:r>
              <a:rPr lang="en-US" dirty="0" smtClean="0"/>
              <a:t>(</a:t>
            </a:r>
            <a:r>
              <a:rPr lang="en-US" dirty="0" err="1" smtClean="0"/>
              <a:t>Csikszentmihalyi</a:t>
            </a:r>
            <a:r>
              <a:rPr lang="en-US" dirty="0" smtClean="0"/>
              <a:t> &amp; </a:t>
            </a:r>
            <a:r>
              <a:rPr lang="en-US" dirty="0" err="1" smtClean="0"/>
              <a:t>LeFevre</a:t>
            </a:r>
            <a:r>
              <a:rPr lang="en-US" dirty="0" smtClean="0"/>
              <a:t>, 1989)</a:t>
            </a:r>
          </a:p>
          <a:p>
            <a:pPr lvl="0"/>
            <a:r>
              <a:rPr lang="en-US" dirty="0" err="1" smtClean="0"/>
              <a:t>Kahoot</a:t>
            </a:r>
            <a:r>
              <a:rPr lang="en-US" dirty="0" smtClean="0"/>
              <a:t>! is, therefore, a combination of using </a:t>
            </a:r>
            <a:r>
              <a:rPr lang="en-US" b="1" dirty="0" smtClean="0"/>
              <a:t>audience responses, role-plays </a:t>
            </a:r>
            <a:r>
              <a:rPr lang="en-US" dirty="0" smtClean="0"/>
              <a:t>and, using </a:t>
            </a:r>
            <a:r>
              <a:rPr lang="en-US" b="1" dirty="0" smtClean="0"/>
              <a:t>video</a:t>
            </a:r>
            <a:r>
              <a:rPr lang="en-US" dirty="0" smtClean="0"/>
              <a:t> and </a:t>
            </a:r>
            <a:r>
              <a:rPr lang="en-US" b="1" dirty="0" smtClean="0"/>
              <a:t>audiovisual aids </a:t>
            </a:r>
            <a:r>
              <a:rPr lang="en-US" dirty="0" smtClean="0"/>
              <a:t>(</a:t>
            </a:r>
            <a:r>
              <a:rPr lang="en-US" dirty="0" err="1" smtClean="0"/>
              <a:t>Wang&amp;Tahir</a:t>
            </a:r>
            <a:r>
              <a:rPr lang="en-US" dirty="0" smtClean="0"/>
              <a:t>, 2020). </a:t>
            </a:r>
            <a:endParaRPr lang="ru-RU"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What is the goal of </a:t>
            </a:r>
            <a:r>
              <a:rPr lang="en-GB" i="1" dirty="0" err="1" smtClean="0"/>
              <a:t>Kahoot</a:t>
            </a:r>
            <a:r>
              <a:rPr lang="en-GB" i="1" dirty="0" smtClean="0"/>
              <a:t>!</a:t>
            </a:r>
            <a:r>
              <a:rPr lang="en-GB" dirty="0" smtClean="0"/>
              <a:t>?</a:t>
            </a:r>
            <a:endParaRPr lang="ru-RU" dirty="0"/>
          </a:p>
        </p:txBody>
      </p:sp>
      <p:sp>
        <p:nvSpPr>
          <p:cNvPr id="3" name="Inhaltsplatzhalter 2"/>
          <p:cNvSpPr>
            <a:spLocks noGrp="1"/>
          </p:cNvSpPr>
          <p:nvPr>
            <p:ph sz="quarter" idx="1"/>
          </p:nvPr>
        </p:nvSpPr>
        <p:spPr/>
        <p:txBody>
          <a:bodyPr>
            <a:normAutofit fontScale="92500"/>
          </a:bodyPr>
          <a:lstStyle/>
          <a:p>
            <a:pPr lvl="0"/>
            <a:r>
              <a:rPr lang="en-US" dirty="0" smtClean="0"/>
              <a:t>The concept of </a:t>
            </a:r>
            <a:r>
              <a:rPr lang="en-US" dirty="0" err="1" smtClean="0"/>
              <a:t>Kahoot</a:t>
            </a:r>
            <a:r>
              <a:rPr lang="en-US" dirty="0" smtClean="0"/>
              <a:t>! is to combine an SRS, the existing technical infrastructure in schools, the fact that students are bringing </a:t>
            </a:r>
            <a:r>
              <a:rPr lang="en-US" b="1" dirty="0" smtClean="0"/>
              <a:t>their own digital devices</a:t>
            </a:r>
            <a:r>
              <a:rPr lang="en-US" dirty="0" smtClean="0"/>
              <a:t>, </a:t>
            </a:r>
            <a:r>
              <a:rPr lang="en-US" b="1" dirty="0" smtClean="0"/>
              <a:t>social networking</a:t>
            </a:r>
            <a:r>
              <a:rPr lang="en-US" dirty="0" smtClean="0"/>
              <a:t>, and </a:t>
            </a:r>
            <a:r>
              <a:rPr lang="en-US" b="1" dirty="0" smtClean="0"/>
              <a:t>gaming</a:t>
            </a:r>
            <a:r>
              <a:rPr lang="en-US" dirty="0" smtClean="0"/>
              <a:t> into one learning platform (</a:t>
            </a:r>
            <a:r>
              <a:rPr lang="en-US" dirty="0" err="1" smtClean="0"/>
              <a:t>Wang&amp;Tahir</a:t>
            </a:r>
            <a:r>
              <a:rPr lang="en-US" dirty="0" smtClean="0"/>
              <a:t>, 2020). </a:t>
            </a:r>
          </a:p>
          <a:p>
            <a:pPr lvl="0"/>
            <a:r>
              <a:rPr lang="en-US" dirty="0" smtClean="0"/>
              <a:t>The goal of </a:t>
            </a:r>
            <a:r>
              <a:rPr lang="en-US" dirty="0" err="1" smtClean="0"/>
              <a:t>Kahoot</a:t>
            </a:r>
            <a:r>
              <a:rPr lang="en-US" dirty="0" smtClean="0"/>
              <a:t>! is to increase engagement, motivation, enjoyment, and concentration to improve learning performance and classroom dynamics. Boredom in a computer learning environment can cause inferior learning and problem behavior (Baker, </a:t>
            </a:r>
            <a:r>
              <a:rPr lang="en-US" dirty="0" err="1" smtClean="0"/>
              <a:t>D'Mello</a:t>
            </a:r>
            <a:r>
              <a:rPr lang="en-US" dirty="0" smtClean="0"/>
              <a:t>, Rodrigo, &amp; </a:t>
            </a:r>
            <a:r>
              <a:rPr lang="en-US" dirty="0" err="1" smtClean="0"/>
              <a:t>Graesser</a:t>
            </a:r>
            <a:r>
              <a:rPr lang="en-US" dirty="0" smtClean="0"/>
              <a:t>, 2010).</a:t>
            </a:r>
            <a:endParaRPr lang="ru-RU"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Millions of teachers use </a:t>
            </a:r>
            <a:r>
              <a:rPr lang="en-GB" dirty="0" err="1" smtClean="0"/>
              <a:t>Kahoot</a:t>
            </a:r>
            <a:r>
              <a:rPr lang="en-GB" dirty="0" smtClean="0"/>
              <a:t> to…</a:t>
            </a:r>
            <a:endParaRPr lang="ru-RU" dirty="0"/>
          </a:p>
        </p:txBody>
      </p:sp>
      <p:sp>
        <p:nvSpPr>
          <p:cNvPr id="3" name="Inhaltsplatzhalter 2"/>
          <p:cNvSpPr>
            <a:spLocks noGrp="1"/>
          </p:cNvSpPr>
          <p:nvPr>
            <p:ph sz="quarter" idx="1"/>
          </p:nvPr>
        </p:nvSpPr>
        <p:spPr/>
        <p:txBody>
          <a:bodyPr>
            <a:normAutofit lnSpcReduction="10000"/>
          </a:bodyPr>
          <a:lstStyle/>
          <a:p>
            <a:pPr lvl="0"/>
            <a:r>
              <a:rPr lang="en-GB" dirty="0" smtClean="0"/>
              <a:t>Introduce new topics</a:t>
            </a:r>
            <a:endParaRPr lang="ru-RU" dirty="0" smtClean="0"/>
          </a:p>
          <a:p>
            <a:pPr lvl="0"/>
            <a:r>
              <a:rPr lang="en-GB" dirty="0" smtClean="0"/>
              <a:t>Give the students a chance to feel motivated to keep learning</a:t>
            </a:r>
            <a:endParaRPr lang="ru-RU" dirty="0" smtClean="0"/>
          </a:p>
          <a:p>
            <a:r>
              <a:rPr lang="en-GB" dirty="0" smtClean="0"/>
              <a:t>Engage their class via distance learning and/or with interactive lessons</a:t>
            </a:r>
            <a:endParaRPr lang="ru-RU" dirty="0" smtClean="0"/>
          </a:p>
          <a:p>
            <a:pPr lvl="0"/>
            <a:r>
              <a:rPr lang="en-GB" dirty="0" smtClean="0"/>
              <a:t>Review content in class and at home</a:t>
            </a:r>
            <a:endParaRPr lang="ru-RU" dirty="0" smtClean="0"/>
          </a:p>
          <a:p>
            <a:pPr lvl="0"/>
            <a:r>
              <a:rPr lang="en-GB" dirty="0" smtClean="0"/>
              <a:t>Track learning progress and run formative assessment</a:t>
            </a:r>
            <a:endParaRPr lang="ru-RU" dirty="0" smtClean="0"/>
          </a:p>
          <a:p>
            <a:pPr lvl="0"/>
            <a:r>
              <a:rPr lang="en-GB" dirty="0" smtClean="0"/>
              <a:t>Collect student opinions through instant feedback</a:t>
            </a:r>
            <a:endParaRPr lang="ru-RU" dirty="0" smtClean="0"/>
          </a:p>
          <a:p>
            <a:pPr lvl="0"/>
            <a:r>
              <a:rPr lang="en-GB" dirty="0" smtClean="0"/>
              <a:t>Foster creativity and teamwork</a:t>
            </a:r>
            <a:endParaRPr lang="ru-RU"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Kahoot!’s</a:t>
            </a:r>
            <a:r>
              <a:rPr lang="en-GB" dirty="0" smtClean="0"/>
              <a:t> Mission </a:t>
            </a:r>
            <a:endParaRPr lang="ru-RU" dirty="0"/>
          </a:p>
        </p:txBody>
      </p:sp>
      <p:sp>
        <p:nvSpPr>
          <p:cNvPr id="3" name="Inhaltsplatzhalter 2"/>
          <p:cNvSpPr>
            <a:spLocks noGrp="1"/>
          </p:cNvSpPr>
          <p:nvPr>
            <p:ph sz="half" idx="1"/>
          </p:nvPr>
        </p:nvSpPr>
        <p:spPr/>
        <p:txBody>
          <a:bodyPr>
            <a:normAutofit fontScale="92500" lnSpcReduction="10000"/>
          </a:bodyPr>
          <a:lstStyle/>
          <a:p>
            <a:pPr>
              <a:buNone/>
            </a:pPr>
            <a:r>
              <a:rPr lang="en-US" b="1" dirty="0" smtClean="0"/>
              <a:t>Mission:</a:t>
            </a:r>
          </a:p>
          <a:p>
            <a:pPr>
              <a:buNone/>
            </a:pPr>
            <a:r>
              <a:rPr lang="en-US" b="1" dirty="0" smtClean="0"/>
              <a:t>Make learning awesome!</a:t>
            </a:r>
            <a:endParaRPr lang="en-US" dirty="0" smtClean="0"/>
          </a:p>
          <a:p>
            <a:pPr>
              <a:buNone/>
            </a:pPr>
            <a:r>
              <a:rPr lang="en-US" dirty="0" smtClean="0"/>
              <a:t>“</a:t>
            </a:r>
            <a:r>
              <a:rPr lang="en-US" i="1" dirty="0" smtClean="0"/>
              <a:t>To make learning awesome! At </a:t>
            </a:r>
            <a:r>
              <a:rPr lang="en-US" i="1" dirty="0" err="1" smtClean="0"/>
              <a:t>Kahoot</a:t>
            </a:r>
            <a:r>
              <a:rPr lang="en-US" i="1" dirty="0" smtClean="0"/>
              <a:t>!, we are all about lifelong learning. In life, we learn new skills through </a:t>
            </a:r>
            <a:r>
              <a:rPr lang="en-US" b="1" i="1" dirty="0" smtClean="0"/>
              <a:t>curiosity</a:t>
            </a:r>
            <a:r>
              <a:rPr lang="en-US" i="1" dirty="0" smtClean="0"/>
              <a:t> and </a:t>
            </a:r>
            <a:r>
              <a:rPr lang="en-US" b="1" i="1" dirty="0" smtClean="0"/>
              <a:t>play</a:t>
            </a:r>
            <a:r>
              <a:rPr lang="en-US" i="1" dirty="0" smtClean="0"/>
              <a:t>. By combining the two, in a fun and social way, we can unlock the learning potential within all of us, no matter the subject, age or ability</a:t>
            </a:r>
            <a:r>
              <a:rPr lang="en-US" dirty="0" smtClean="0"/>
              <a:t>”</a:t>
            </a:r>
          </a:p>
          <a:p>
            <a:endParaRPr lang="ru-RU" dirty="0"/>
          </a:p>
        </p:txBody>
      </p:sp>
      <p:pic>
        <p:nvPicPr>
          <p:cNvPr id="4" name="Picture 2"/>
          <p:cNvPicPr>
            <a:picLocks noChangeAspect="1" noChangeArrowheads="1"/>
          </p:cNvPicPr>
          <p:nvPr/>
        </p:nvPicPr>
        <p:blipFill>
          <a:blip r:embed="rId2"/>
          <a:srcRect l="13328" t="13472" r="38355" b="17777"/>
          <a:stretch>
            <a:fillRect/>
          </a:stretch>
        </p:blipFill>
        <p:spPr bwMode="auto">
          <a:xfrm>
            <a:off x="4857752" y="2143116"/>
            <a:ext cx="3929090"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Iapetus">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ronus">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1831</Words>
  <Application>Microsoft Office PowerPoint</Application>
  <PresentationFormat>Bildschirmpräsentation (4:3)</PresentationFormat>
  <Paragraphs>103</Paragraphs>
  <Slides>27</Slides>
  <Notes>0</Notes>
  <HiddenSlides>0</HiddenSlides>
  <MMClips>0</MMClips>
  <ScaleCrop>false</ScaleCrop>
  <HeadingPairs>
    <vt:vector size="4" baseType="variant">
      <vt:variant>
        <vt:lpstr>Design</vt:lpstr>
      </vt:variant>
      <vt:variant>
        <vt:i4>1</vt:i4>
      </vt:variant>
      <vt:variant>
        <vt:lpstr>Folientitel</vt:lpstr>
      </vt:variant>
      <vt:variant>
        <vt:i4>27</vt:i4>
      </vt:variant>
    </vt:vector>
  </HeadingPairs>
  <TitlesOfParts>
    <vt:vector size="28" baseType="lpstr">
      <vt:lpstr>Cronus</vt:lpstr>
      <vt:lpstr>4GDP Webinars:  25-26.01.23 Part 1: Kahoot!</vt:lpstr>
      <vt:lpstr>4G Didactic Pills</vt:lpstr>
      <vt:lpstr>Benefits of using interactive learning materials</vt:lpstr>
      <vt:lpstr>Kahoot! </vt:lpstr>
      <vt:lpstr>What is Kahoot!?</vt:lpstr>
      <vt:lpstr>Why is Kahoot! special?</vt:lpstr>
      <vt:lpstr>What is the goal of Kahoot!?</vt:lpstr>
      <vt:lpstr>Millions of teachers use Kahoot to…</vt:lpstr>
      <vt:lpstr>Kahoot!’s Mission </vt:lpstr>
      <vt:lpstr>Researchers on Kahoot...</vt:lpstr>
      <vt:lpstr>Researchers on Kahoot...</vt:lpstr>
      <vt:lpstr>Welcome to Kahoot! </vt:lpstr>
      <vt:lpstr>To create a kahoot, you can follow the following steps:</vt:lpstr>
      <vt:lpstr>Folie 14</vt:lpstr>
      <vt:lpstr>Folie 15</vt:lpstr>
      <vt:lpstr>Folie 16</vt:lpstr>
      <vt:lpstr>Customizing your kahoot</vt:lpstr>
      <vt:lpstr>Customizing your kahoot</vt:lpstr>
      <vt:lpstr>How to get students playing</vt:lpstr>
      <vt:lpstr>Folie 20</vt:lpstr>
      <vt:lpstr>Folie 21</vt:lpstr>
      <vt:lpstr>Assessing learning results</vt:lpstr>
      <vt:lpstr>Assessing learning results</vt:lpstr>
      <vt:lpstr>Useful tips</vt:lpstr>
      <vt:lpstr>Useful tips</vt:lpstr>
      <vt:lpstr>3 useful strategies</vt:lpstr>
      <vt:lpstr>Recent apps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Kahoot</dc:title>
  <dc:creator>Пользователь Windows</dc:creator>
  <cp:lastModifiedBy>Пользователь Windows</cp:lastModifiedBy>
  <cp:revision>20</cp:revision>
  <dcterms:created xsi:type="dcterms:W3CDTF">2023-01-24T16:02:05Z</dcterms:created>
  <dcterms:modified xsi:type="dcterms:W3CDTF">2023-01-25T09:34:10Z</dcterms:modified>
</cp:coreProperties>
</file>