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256" r:id="rId2"/>
    <p:sldId id="257" r:id="rId3"/>
    <p:sldId id="274" r:id="rId4"/>
    <p:sldId id="258" r:id="rId5"/>
    <p:sldId id="259" r:id="rId6"/>
    <p:sldId id="275"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9" r:id="rId29"/>
    <p:sldId id="298" r:id="rId30"/>
    <p:sldId id="300" r:id="rId31"/>
    <p:sldId id="301" r:id="rId32"/>
    <p:sldId id="315"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2"/>
      </p:bgRef>
    </p:bg>
    <p:spTree>
      <p:nvGrpSpPr>
        <p:cNvPr id="1" name=""/>
        <p:cNvGrpSpPr/>
        <p:nvPr/>
      </p:nvGrpSpPr>
      <p:grpSpPr>
        <a:xfrm>
          <a:off x="0" y="0"/>
          <a:ext cx="0" cy="0"/>
          <a:chOff x="0" y="0"/>
          <a:chExt cx="0" cy="0"/>
        </a:xfrm>
      </p:grpSpPr>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Unt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17" name="Fußzeilenplatzhalter 16"/>
          <p:cNvSpPr>
            <a:spLocks noGrp="1"/>
          </p:cNvSpPr>
          <p:nvPr>
            <p:ph type="ftr" sz="quarter" idx="11"/>
          </p:nvPr>
        </p:nvSpPr>
        <p:spPr/>
        <p:txBody>
          <a:bodyPr/>
          <a:lstStyle/>
          <a:p>
            <a:endParaRPr lang="ru-RU"/>
          </a:p>
        </p:txBody>
      </p:sp>
      <p:sp>
        <p:nvSpPr>
          <p:cNvPr id="7" name="Gerade Verbindung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Foliennummernplatzhalt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3BD3C6-0298-49C1-99F0-74EA0487FE26}" type="slidenum">
              <a:rPr lang="ru-RU" smtClean="0"/>
              <a:pPr/>
              <a:t>‹Nr.›</a:t>
            </a:fld>
            <a:endParaRPr lang="ru-RU"/>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5" name="Fußzeilenplatzhalter 4"/>
          <p:cNvSpPr>
            <a:spLocks noGrp="1"/>
          </p:cNvSpPr>
          <p:nvPr>
            <p:ph type="ftr" sz="quarter" idx="11"/>
          </p:nvPr>
        </p:nvSpPr>
        <p:spPr/>
        <p:txBody>
          <a:bodyPr/>
          <a:lstStyle/>
          <a:p>
            <a:endParaRPr lang="ru-RU"/>
          </a:p>
        </p:txBody>
      </p:sp>
      <p:sp>
        <p:nvSpPr>
          <p:cNvPr id="6" name="Foliennummernplatzhalter 5"/>
          <p:cNvSpPr>
            <a:spLocks noGrp="1"/>
          </p:cNvSpPr>
          <p:nvPr>
            <p:ph type="sldNum" sz="quarter" idx="12"/>
          </p:nvPr>
        </p:nvSpPr>
        <p:spPr/>
        <p:txBody>
          <a:bodyPr/>
          <a:lstStyle/>
          <a:p>
            <a:fld id="{493BD3C6-0298-49C1-99F0-74EA0487FE26}" type="slidenum">
              <a:rPr lang="ru-RU" smtClean="0"/>
              <a:pPr/>
              <a:t>‹Nr.›</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bg>
      <p:bgRef idx="1001">
        <a:schemeClr val="bg2"/>
      </p:bgRef>
    </p:bg>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ec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Gerade Verbindung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6915912" y="3009901"/>
            <a:ext cx="457200" cy="441325"/>
          </a:xfrm>
        </p:spPr>
        <p:txBody>
          <a:bodyPr/>
          <a:lstStyle/>
          <a:p>
            <a:fld id="{493BD3C6-0298-49C1-99F0-74EA0487FE26}" type="slidenum">
              <a:rPr lang="ru-RU" smtClean="0"/>
              <a:pPr/>
              <a:t>‹Nr.›</a:t>
            </a:fld>
            <a:endParaRPr lang="ru-RU"/>
          </a:p>
        </p:txBody>
      </p:sp>
      <p:sp>
        <p:nvSpPr>
          <p:cNvPr id="3" name="Vertikaler Textplatzhalter 2"/>
          <p:cNvSpPr>
            <a:spLocks noGrp="1"/>
          </p:cNvSpPr>
          <p:nvPr>
            <p:ph type="body" orient="vert" idx="1"/>
          </p:nvPr>
        </p:nvSpPr>
        <p:spPr>
          <a:xfrm>
            <a:off x="304800" y="304800"/>
            <a:ext cx="6553200" cy="5821366"/>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5" name="Fußzeilenplatzhalter 4"/>
          <p:cNvSpPr>
            <a:spLocks noGrp="1"/>
          </p:cNvSpPr>
          <p:nvPr>
            <p:ph type="ftr" sz="quarter" idx="11"/>
          </p:nvPr>
        </p:nvSpPr>
        <p:spPr/>
        <p:txBody>
          <a:bodyPr/>
          <a:lstStyle/>
          <a:p>
            <a:endParaRPr lang="ru-RU"/>
          </a:p>
        </p:txBody>
      </p:sp>
      <p:sp>
        <p:nvSpPr>
          <p:cNvPr id="2" name="Vertikaler Titel 1"/>
          <p:cNvSpPr>
            <a:spLocks noGrp="1"/>
          </p:cNvSpPr>
          <p:nvPr>
            <p:ph type="title" orient="vert"/>
          </p:nvPr>
        </p:nvSpPr>
        <p:spPr>
          <a:xfrm>
            <a:off x="7391400" y="304801"/>
            <a:ext cx="1447800" cy="5851525"/>
          </a:xfrm>
        </p:spPr>
        <p:txBody>
          <a:bodyPr vert="eaVert"/>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de-DE" smtClean="0"/>
              <a:t>Titelmasterformat durch Klicken bearbeiten</a:t>
            </a:r>
            <a:endParaRPr kumimoji="0" lang="en-US"/>
          </a:p>
        </p:txBody>
      </p:sp>
      <p:sp>
        <p:nvSpPr>
          <p:cNvPr id="4" name="Datumsplatzhalter 3"/>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5" name="Fußzeilenplatzhalter 4"/>
          <p:cNvSpPr>
            <a:spLocks noGrp="1"/>
          </p:cNvSpPr>
          <p:nvPr>
            <p:ph type="ftr" sz="quarter" idx="11"/>
          </p:nvPr>
        </p:nvSpPr>
        <p:spPr/>
        <p:txBody>
          <a:bodyPr/>
          <a:lstStyle/>
          <a:p>
            <a:endParaRPr lang="ru-RU"/>
          </a:p>
        </p:txBody>
      </p:sp>
      <p:sp>
        <p:nvSpPr>
          <p:cNvPr id="6" name="Foliennummernplatzhalter 5"/>
          <p:cNvSpPr>
            <a:spLocks noGrp="1"/>
          </p:cNvSpPr>
          <p:nvPr>
            <p:ph type="sldNum" sz="quarter" idx="12"/>
          </p:nvPr>
        </p:nvSpPr>
        <p:spPr>
          <a:xfrm>
            <a:off x="4361688" y="1026372"/>
            <a:ext cx="457200" cy="441325"/>
          </a:xfrm>
        </p:spPr>
        <p:txBody>
          <a:bodyPr/>
          <a:lstStyle/>
          <a:p>
            <a:fld id="{493BD3C6-0298-49C1-99F0-74EA0487FE26}" type="slidenum">
              <a:rPr lang="ru-RU" smtClean="0"/>
              <a:pPr/>
              <a:t>‹Nr.›</a:t>
            </a:fld>
            <a:endParaRPr lang="ru-RU"/>
          </a:p>
        </p:txBody>
      </p:sp>
      <p:sp>
        <p:nvSpPr>
          <p:cNvPr id="8" name="Inhaltsplatzhalter 7"/>
          <p:cNvSpPr>
            <a:spLocks noGrp="1"/>
          </p:cNvSpPr>
          <p:nvPr>
            <p:ph sz="quarter" idx="1"/>
          </p:nvPr>
        </p:nvSpPr>
        <p:spPr>
          <a:xfrm>
            <a:off x="301752" y="1527048"/>
            <a:ext cx="8503920"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1"/>
      </p:bgRef>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platzhalt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13" name="Rechtec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ec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ußzeilenplatzhalter 4"/>
          <p:cNvSpPr>
            <a:spLocks noGrp="1"/>
          </p:cNvSpPr>
          <p:nvPr>
            <p:ph type="ftr" sz="quarter" idx="11"/>
          </p:nvPr>
        </p:nvSpPr>
        <p:spPr/>
        <p:txBody>
          <a:bodyPr/>
          <a:lstStyle/>
          <a:p>
            <a:endParaRPr lang="ru-RU"/>
          </a:p>
        </p:txBody>
      </p:sp>
      <p:sp>
        <p:nvSpPr>
          <p:cNvPr id="4" name="Datumsplatzhalter 3"/>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8" name="Gerade Verbindung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3BD3C6-0298-49C1-99F0-74EA0487FE26}" type="slidenum">
              <a:rPr lang="ru-RU" smtClean="0"/>
              <a:pPr/>
              <a:t>‹Nr.›</a:t>
            </a:fld>
            <a:endParaRPr lang="ru-RU"/>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a:xfrm>
            <a:off x="5791200" y="6409944"/>
            <a:ext cx="3044952" cy="365760"/>
          </a:xfrm>
        </p:spPr>
        <p:txBody>
          <a:bodyPr/>
          <a:lstStyle/>
          <a:p>
            <a:fld id="{5E74F7F4-05BC-43E3-A60E-C3D76E9E397F}" type="datetimeFigureOut">
              <a:rPr lang="ru-RU" smtClean="0"/>
              <a:pPr/>
              <a:t>25.01.2023</a:t>
            </a:fld>
            <a:endParaRPr lang="ru-RU"/>
          </a:p>
        </p:txBody>
      </p:sp>
      <p:sp>
        <p:nvSpPr>
          <p:cNvPr id="6" name="Fußzeilenplatzhalter 5"/>
          <p:cNvSpPr>
            <a:spLocks noGrp="1"/>
          </p:cNvSpPr>
          <p:nvPr>
            <p:ph type="ftr" sz="quarter" idx="11"/>
          </p:nvPr>
        </p:nvSpPr>
        <p:spPr/>
        <p:txBody>
          <a:bodyPr/>
          <a:lstStyle/>
          <a:p>
            <a:endParaRPr lang="ru-RU"/>
          </a:p>
        </p:txBody>
      </p:sp>
      <p:sp>
        <p:nvSpPr>
          <p:cNvPr id="7" name="Foliennummernplatzhalter 6"/>
          <p:cNvSpPr>
            <a:spLocks noGrp="1"/>
          </p:cNvSpPr>
          <p:nvPr>
            <p:ph type="sldNum" sz="quarter" idx="12"/>
          </p:nvPr>
        </p:nvSpPr>
        <p:spPr/>
        <p:txBody>
          <a:bodyPr/>
          <a:lstStyle/>
          <a:p>
            <a:fld id="{493BD3C6-0298-49C1-99F0-74EA0487FE26}" type="slidenum">
              <a:rPr lang="ru-RU" smtClean="0"/>
              <a:pPr/>
              <a:t>‹Nr.›</a:t>
            </a:fld>
            <a:endParaRPr lang="ru-RU"/>
          </a:p>
        </p:txBody>
      </p:sp>
      <p:sp>
        <p:nvSpPr>
          <p:cNvPr id="8" name="Gerade Verbindung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Inhaltsplatzhalter 9"/>
          <p:cNvSpPr>
            <a:spLocks noGrp="1"/>
          </p:cNvSpPr>
          <p:nvPr>
            <p:ph sz="half" idx="1"/>
          </p:nvPr>
        </p:nvSpPr>
        <p:spPr>
          <a:xfrm>
            <a:off x="301752" y="1371600"/>
            <a:ext cx="4038600" cy="4681728"/>
          </a:xfrm>
        </p:spPr>
        <p:txBody>
          <a:bodyPr/>
          <a:lstStyle>
            <a:lvl1pPr>
              <a:defRPr sz="2500"/>
            </a:lvl1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2" name="Inhaltsplatzhalter 11"/>
          <p:cNvSpPr>
            <a:spLocks noGrp="1"/>
          </p:cNvSpPr>
          <p:nvPr>
            <p:ph sz="half" idx="2"/>
          </p:nvPr>
        </p:nvSpPr>
        <p:spPr>
          <a:xfrm>
            <a:off x="4800600" y="1371600"/>
            <a:ext cx="4038600" cy="4681728"/>
          </a:xfrm>
        </p:spPr>
        <p:txBody>
          <a:bodyPr/>
          <a:lstStyle>
            <a:lvl1pPr>
              <a:defRPr sz="2500"/>
            </a:lvl1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1">
        <a:schemeClr val="bg2"/>
      </p:bgRef>
    </p:bg>
    <p:spTree>
      <p:nvGrpSpPr>
        <p:cNvPr id="1" name=""/>
        <p:cNvGrpSpPr/>
        <p:nvPr/>
      </p:nvGrpSpPr>
      <p:grpSpPr>
        <a:xfrm>
          <a:off x="0" y="0"/>
          <a:ext cx="0" cy="0"/>
          <a:chOff x="0" y="0"/>
          <a:chExt cx="0" cy="0"/>
        </a:xfrm>
      </p:grpSpPr>
      <p:sp>
        <p:nvSpPr>
          <p:cNvPr id="10" name="Gerade Verbindung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ec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ec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ec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ec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c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platzhalt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7" name="Datumsplatzhalter 6"/>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8" name="Fußzeilenplatzhalter 7"/>
          <p:cNvSpPr>
            <a:spLocks noGrp="1"/>
          </p:cNvSpPr>
          <p:nvPr>
            <p:ph type="ftr" sz="quarter" idx="11"/>
          </p:nvPr>
        </p:nvSpPr>
        <p:spPr>
          <a:xfrm>
            <a:off x="304800" y="6409944"/>
            <a:ext cx="3581400" cy="365760"/>
          </a:xfrm>
        </p:spPr>
        <p:txBody>
          <a:bodyPr/>
          <a:lstStyle/>
          <a:p>
            <a:endParaRPr lang="ru-RU"/>
          </a:p>
        </p:txBody>
      </p:sp>
      <p:sp>
        <p:nvSpPr>
          <p:cNvPr id="15" name="Gerade Verbindung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Inhaltsplatzhalter 23"/>
          <p:cNvSpPr>
            <a:spLocks noGrp="1"/>
          </p:cNvSpPr>
          <p:nvPr>
            <p:ph sz="quarter" idx="2"/>
          </p:nvPr>
        </p:nvSpPr>
        <p:spPr>
          <a:xfrm>
            <a:off x="301752" y="2471383"/>
            <a:ext cx="4041648" cy="3818404"/>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6" name="Inhaltsplatzhalter 25"/>
          <p:cNvSpPr>
            <a:spLocks noGrp="1"/>
          </p:cNvSpPr>
          <p:nvPr>
            <p:ph sz="quarter" idx="4"/>
          </p:nvPr>
        </p:nvSpPr>
        <p:spPr>
          <a:xfrm>
            <a:off x="4800600" y="2471383"/>
            <a:ext cx="4038600" cy="3822192"/>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Foliennummernplatzhalter 8"/>
          <p:cNvSpPr>
            <a:spLocks noGrp="1"/>
          </p:cNvSpPr>
          <p:nvPr>
            <p:ph type="sldNum" sz="quarter" idx="12"/>
          </p:nvPr>
        </p:nvSpPr>
        <p:spPr>
          <a:xfrm>
            <a:off x="4343400" y="1042416"/>
            <a:ext cx="457200" cy="441325"/>
          </a:xfrm>
        </p:spPr>
        <p:txBody>
          <a:bodyPr/>
          <a:lstStyle>
            <a:lvl1pPr algn="ctr">
              <a:defRPr/>
            </a:lvl1pPr>
          </a:lstStyle>
          <a:p>
            <a:fld id="{493BD3C6-0298-49C1-99F0-74EA0487FE26}" type="slidenum">
              <a:rPr lang="ru-RU" smtClean="0"/>
              <a:pPr/>
              <a:t>‹Nr.›</a:t>
            </a:fld>
            <a:endParaRPr lang="ru-RU"/>
          </a:p>
        </p:txBody>
      </p:sp>
      <p:sp>
        <p:nvSpPr>
          <p:cNvPr id="23" name="Titel 22"/>
          <p:cNvSpPr>
            <a:spLocks noGrp="1"/>
          </p:cNvSpPr>
          <p:nvPr>
            <p:ph type="title"/>
          </p:nvPr>
        </p:nvSpPr>
        <p:spPr/>
        <p:txBody>
          <a:bodyPr rtlCol="0" anchor="b" anchorCtr="0"/>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4" name="Fußzeilenplatzhalter 3"/>
          <p:cNvSpPr>
            <a:spLocks noGrp="1"/>
          </p:cNvSpPr>
          <p:nvPr>
            <p:ph type="ftr" sz="quarter" idx="11"/>
          </p:nvPr>
        </p:nvSpPr>
        <p:spPr/>
        <p:txBody>
          <a:bodyPr/>
          <a:lstStyle/>
          <a:p>
            <a:endParaRPr lang="ru-RU"/>
          </a:p>
        </p:txBody>
      </p:sp>
      <p:sp>
        <p:nvSpPr>
          <p:cNvPr id="5" name="Foliennummernplatzhalter 4"/>
          <p:cNvSpPr>
            <a:spLocks noGrp="1"/>
          </p:cNvSpPr>
          <p:nvPr>
            <p:ph type="sldNum" sz="quarter" idx="12"/>
          </p:nvPr>
        </p:nvSpPr>
        <p:spPr>
          <a:xfrm>
            <a:off x="4343400" y="1036020"/>
            <a:ext cx="457200" cy="441325"/>
          </a:xfrm>
        </p:spPr>
        <p:txBody>
          <a:bodyPr/>
          <a:lstStyle/>
          <a:p>
            <a:fld id="{493BD3C6-0298-49C1-99F0-74EA0487FE26}" type="slidenum">
              <a:rPr lang="ru-RU" smtClean="0"/>
              <a:pPr/>
              <a:t>‹Nr.›</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ec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ec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umsplatzhalter 1"/>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3" name="Fußzeilenplatzhalter 2"/>
          <p:cNvSpPr>
            <a:spLocks noGrp="1"/>
          </p:cNvSpPr>
          <p:nvPr>
            <p:ph type="ftr" sz="quarter" idx="11"/>
          </p:nvPr>
        </p:nvSpPr>
        <p:spPr/>
        <p:txBody>
          <a:bodyPr/>
          <a:lstStyle/>
          <a:p>
            <a:endParaRPr lang="ru-RU"/>
          </a:p>
        </p:txBody>
      </p:sp>
      <p:sp>
        <p:nvSpPr>
          <p:cNvPr id="4" name="Foliennummernplatzhalt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93BD3C6-0298-49C1-99F0-74EA0487FE26}" type="slidenum">
              <a:rPr lang="ru-RU" smtClean="0"/>
              <a:pPr/>
              <a:t>‹Nr.›</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1"/>
      </p:bgRef>
    </p:bg>
    <p:spTree>
      <p:nvGrpSpPr>
        <p:cNvPr id="1" name=""/>
        <p:cNvGrpSpPr/>
        <p:nvPr/>
      </p:nvGrpSpPr>
      <p:grpSpPr>
        <a:xfrm>
          <a:off x="0" y="0"/>
          <a:ext cx="0" cy="0"/>
          <a:chOff x="0" y="0"/>
          <a:chExt cx="0" cy="0"/>
        </a:xfrm>
      </p:grpSpPr>
      <p:sp>
        <p:nvSpPr>
          <p:cNvPr id="19" name="Rechtec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ec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ec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8" name="Rechtec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Gerade Verbindung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Inhaltsplatzhalter 19"/>
          <p:cNvSpPr>
            <a:spLocks noGrp="1"/>
          </p:cNvSpPr>
          <p:nvPr>
            <p:ph sz="quarter" idx="1"/>
          </p:nvPr>
        </p:nvSpPr>
        <p:spPr>
          <a:xfrm>
            <a:off x="3124200" y="685800"/>
            <a:ext cx="5638800" cy="54102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liennummernplatzhalt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93BD3C6-0298-49C1-99F0-74EA0487FE26}" type="slidenum">
              <a:rPr lang="ru-RU" smtClean="0"/>
              <a:pPr/>
              <a:t>‹Nr.›</a:t>
            </a:fld>
            <a:endParaRPr lang="ru-RU"/>
          </a:p>
        </p:txBody>
      </p:sp>
      <p:sp>
        <p:nvSpPr>
          <p:cNvPr id="21" name="Rechtec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umsplatzhalter 4"/>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6" name="Fußzeilenplatzhalter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1" name="Gerade Verbindung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ec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ec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liennummernplatzhalter 6"/>
          <p:cNvSpPr>
            <a:spLocks noGrp="1"/>
          </p:cNvSpPr>
          <p:nvPr>
            <p:ph type="sldNum" sz="quarter" idx="12"/>
          </p:nvPr>
        </p:nvSpPr>
        <p:spPr>
          <a:xfrm>
            <a:off x="1371600" y="312738"/>
            <a:ext cx="457200" cy="441325"/>
          </a:xfrm>
        </p:spPr>
        <p:txBody>
          <a:bodyPr/>
          <a:lstStyle/>
          <a:p>
            <a:fld id="{493BD3C6-0298-49C1-99F0-74EA0487FE26}" type="slidenum">
              <a:rPr lang="ru-RU" smtClean="0"/>
              <a:pPr/>
              <a:t>‹Nr.›</a:t>
            </a:fld>
            <a:endParaRPr lang="ru-RU"/>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3000375" y="609600"/>
            <a:ext cx="5867400" cy="4267200"/>
          </a:xfrm>
        </p:spPr>
        <p:txBody>
          <a:bodyPr/>
          <a:lstStyle>
            <a:lvl1pPr marL="0" indent="0">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22" name="Rechtec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umsplatzhalter 4"/>
          <p:cNvSpPr>
            <a:spLocks noGrp="1"/>
          </p:cNvSpPr>
          <p:nvPr>
            <p:ph type="dt" sz="half" idx="10"/>
          </p:nvPr>
        </p:nvSpPr>
        <p:spPr>
          <a:xfrm>
            <a:off x="5788152" y="6404984"/>
            <a:ext cx="3044952" cy="365760"/>
          </a:xfrm>
        </p:spPr>
        <p:txBody>
          <a:bodyPr/>
          <a:lstStyle/>
          <a:p>
            <a:fld id="{5E74F7F4-05BC-43E3-A60E-C3D76E9E397F}" type="datetimeFigureOut">
              <a:rPr lang="ru-RU" smtClean="0"/>
              <a:pPr/>
              <a:t>25.01.2023</a:t>
            </a:fld>
            <a:endParaRPr lang="ru-RU"/>
          </a:p>
        </p:txBody>
      </p:sp>
      <p:sp>
        <p:nvSpPr>
          <p:cNvPr id="6" name="Fußzeilenplatzhalter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umsplatzhalt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E74F7F4-05BC-43E3-A60E-C3D76E9E397F}" type="datetimeFigureOut">
              <a:rPr lang="ru-RU" smtClean="0"/>
              <a:pPr/>
              <a:t>25.01.2023</a:t>
            </a:fld>
            <a:endParaRPr lang="ru-RU"/>
          </a:p>
        </p:txBody>
      </p:sp>
      <p:sp>
        <p:nvSpPr>
          <p:cNvPr id="3" name="Fußzeilenplatzhalt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Rechtec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Gerade Verbindung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Foliennummernplatzhalt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93BD3C6-0298-49C1-99F0-74EA0487FE26}" type="slidenum">
              <a:rPr lang="ru-RU" smtClean="0"/>
              <a:pPr/>
              <a:t>‹Nr.›</a:t>
            </a:fld>
            <a:endParaRPr lang="ru-RU"/>
          </a:p>
        </p:txBody>
      </p:sp>
      <p:sp>
        <p:nvSpPr>
          <p:cNvPr id="22" name="Titelplatzhalter 21"/>
          <p:cNvSpPr>
            <a:spLocks noGrp="1"/>
          </p:cNvSpPr>
          <p:nvPr>
            <p:ph type="title"/>
          </p:nvPr>
        </p:nvSpPr>
        <p:spPr>
          <a:xfrm>
            <a:off x="301752" y="228600"/>
            <a:ext cx="8534400" cy="758952"/>
          </a:xfrm>
          <a:prstGeom prst="rect">
            <a:avLst/>
          </a:prstGeom>
        </p:spPr>
        <p:txBody>
          <a:bodyPr vert="horz" anchor="b">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5720" y="214290"/>
            <a:ext cx="5572164" cy="2143140"/>
          </a:xfrm>
        </p:spPr>
        <p:txBody>
          <a:bodyPr>
            <a:normAutofit/>
          </a:bodyPr>
          <a:lstStyle/>
          <a:p>
            <a:r>
              <a:rPr lang="en-US" dirty="0" smtClean="0"/>
              <a:t>4GDP Webinars: </a:t>
            </a:r>
            <a:br>
              <a:rPr lang="en-US" dirty="0" smtClean="0"/>
            </a:br>
            <a:r>
              <a:rPr lang="en-US" dirty="0" smtClean="0"/>
              <a:t>25-26.01.23</a:t>
            </a:r>
            <a:br>
              <a:rPr lang="en-US" dirty="0" smtClean="0"/>
            </a:br>
            <a:r>
              <a:rPr lang="en-US" dirty="0" smtClean="0"/>
              <a:t>Part </a:t>
            </a:r>
            <a:r>
              <a:rPr lang="en-US" dirty="0" smtClean="0"/>
              <a:t>2: </a:t>
            </a:r>
            <a:r>
              <a:rPr lang="en-US" b="1" dirty="0" smtClean="0"/>
              <a:t>Genially</a:t>
            </a:r>
            <a:endParaRPr lang="ru-RU" b="1" dirty="0"/>
          </a:p>
        </p:txBody>
      </p:sp>
      <p:pic>
        <p:nvPicPr>
          <p:cNvPr id="90116" name="Picture 4" descr="Contact – 4G Didactic Pills"/>
          <p:cNvPicPr>
            <a:picLocks noChangeAspect="1" noChangeArrowheads="1"/>
          </p:cNvPicPr>
          <p:nvPr/>
        </p:nvPicPr>
        <p:blipFill>
          <a:blip r:embed="rId2" cstate="print"/>
          <a:srcRect/>
          <a:stretch>
            <a:fillRect/>
          </a:stretch>
        </p:blipFill>
        <p:spPr bwMode="auto">
          <a:xfrm>
            <a:off x="5500694" y="857232"/>
            <a:ext cx="3400449" cy="1000132"/>
          </a:xfrm>
          <a:prstGeom prst="rect">
            <a:avLst/>
          </a:prstGeom>
          <a:noFill/>
        </p:spPr>
      </p:pic>
      <p:pic>
        <p:nvPicPr>
          <p:cNvPr id="27650" name="Picture 2" descr="Genially, the platform for interactive animated content"/>
          <p:cNvPicPr>
            <a:picLocks noChangeAspect="1" noChangeArrowheads="1"/>
          </p:cNvPicPr>
          <p:nvPr/>
        </p:nvPicPr>
        <p:blipFill>
          <a:blip r:embed="rId3"/>
          <a:srcRect/>
          <a:stretch>
            <a:fillRect/>
          </a:stretch>
        </p:blipFill>
        <p:spPr bwMode="auto">
          <a:xfrm>
            <a:off x="1643042" y="3571876"/>
            <a:ext cx="6215099" cy="207170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How to register?</a:t>
            </a:r>
            <a:endParaRPr lang="ru-RU" dirty="0"/>
          </a:p>
        </p:txBody>
      </p:sp>
      <p:sp>
        <p:nvSpPr>
          <p:cNvPr id="3" name="Inhaltsplatzhalter 2"/>
          <p:cNvSpPr>
            <a:spLocks noGrp="1"/>
          </p:cNvSpPr>
          <p:nvPr>
            <p:ph sz="quarter" idx="1"/>
          </p:nvPr>
        </p:nvSpPr>
        <p:spPr/>
        <p:txBody>
          <a:bodyPr>
            <a:normAutofit/>
          </a:bodyPr>
          <a:lstStyle/>
          <a:p>
            <a:r>
              <a:rPr lang="en-GB" dirty="0" smtClean="0"/>
              <a:t>You can choose whether to register with your Google, </a:t>
            </a:r>
            <a:r>
              <a:rPr lang="en-GB" dirty="0" err="1" smtClean="0"/>
              <a:t>Facebook</a:t>
            </a:r>
            <a:r>
              <a:rPr lang="en-GB" dirty="0" smtClean="0"/>
              <a:t>, Office 365, Twitter or </a:t>
            </a:r>
            <a:r>
              <a:rPr lang="en-GB" dirty="0" err="1" smtClean="0"/>
              <a:t>Linkedin</a:t>
            </a:r>
            <a:r>
              <a:rPr lang="en-GB" dirty="0" smtClean="0"/>
              <a:t> account, or with your e-mail. </a:t>
            </a:r>
            <a:endParaRPr lang="ru-RU" dirty="0" smtClean="0"/>
          </a:p>
          <a:p>
            <a:pPr>
              <a:buNone/>
            </a:pPr>
            <a:endParaRPr lang="ru-RU" dirty="0"/>
          </a:p>
        </p:txBody>
      </p:sp>
      <p:pic>
        <p:nvPicPr>
          <p:cNvPr id="5" name="Immagine 23" descr="Immagine che contiene testo&#10;&#10;Descrizione generata automaticamente"/>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357290" y="3143248"/>
            <a:ext cx="6643734" cy="300039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How to start creating?</a:t>
            </a:r>
            <a:endParaRPr lang="ru-RU" dirty="0"/>
          </a:p>
        </p:txBody>
      </p:sp>
      <p:sp>
        <p:nvSpPr>
          <p:cNvPr id="3" name="Inhaltsplatzhalter 2"/>
          <p:cNvSpPr>
            <a:spLocks noGrp="1"/>
          </p:cNvSpPr>
          <p:nvPr>
            <p:ph sz="quarter" idx="1"/>
          </p:nvPr>
        </p:nvSpPr>
        <p:spPr/>
        <p:txBody>
          <a:bodyPr>
            <a:normAutofit/>
          </a:bodyPr>
          <a:lstStyle/>
          <a:p>
            <a:r>
              <a:rPr lang="en-GB" dirty="0" smtClean="0"/>
              <a:t>To </a:t>
            </a:r>
            <a:r>
              <a:rPr lang="en-GB" dirty="0" smtClean="0"/>
              <a:t>start a new project, click on </a:t>
            </a:r>
            <a:r>
              <a:rPr lang="en-GB" b="1" dirty="0" smtClean="0"/>
              <a:t>'Create genially' </a:t>
            </a:r>
            <a:r>
              <a:rPr lang="en-GB" dirty="0" smtClean="0"/>
              <a:t>button (In the Panel you will find it both in the menu on the left and in the centre of the page) and choose the type of content you want to create from the options offered.</a:t>
            </a:r>
            <a:endParaRPr lang="ru-RU" dirty="0" smtClean="0"/>
          </a:p>
          <a:p>
            <a:endParaRPr lang="ru-RU" dirty="0" smtClean="0"/>
          </a:p>
          <a:p>
            <a:pPr>
              <a:buNone/>
            </a:pPr>
            <a:endParaRPr lang="ru-RU" dirty="0"/>
          </a:p>
        </p:txBody>
      </p:sp>
      <p:pic>
        <p:nvPicPr>
          <p:cNvPr id="6" name="Immagine 12"/>
          <p:cNvPicPr/>
          <p:nvPr/>
        </p:nvPicPr>
        <p:blipFill rotWithShape="1">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b="38042"/>
          <a:stretch/>
        </p:blipFill>
        <p:spPr bwMode="auto">
          <a:xfrm>
            <a:off x="1714480" y="4000504"/>
            <a:ext cx="6120130" cy="1760220"/>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How to start creating?</a:t>
            </a:r>
            <a:endParaRPr lang="ru-RU" dirty="0"/>
          </a:p>
        </p:txBody>
      </p:sp>
      <p:sp>
        <p:nvSpPr>
          <p:cNvPr id="3" name="Inhaltsplatzhalter 2"/>
          <p:cNvSpPr>
            <a:spLocks noGrp="1"/>
          </p:cNvSpPr>
          <p:nvPr>
            <p:ph sz="quarter" idx="1"/>
          </p:nvPr>
        </p:nvSpPr>
        <p:spPr/>
        <p:txBody>
          <a:bodyPr>
            <a:normAutofit/>
          </a:bodyPr>
          <a:lstStyle/>
          <a:p>
            <a:pPr>
              <a:buNone/>
            </a:pPr>
            <a:endParaRPr lang="ru-RU" dirty="0" smtClean="0"/>
          </a:p>
          <a:p>
            <a:pPr>
              <a:buNone/>
            </a:pPr>
            <a:endParaRPr lang="ru-RU" dirty="0"/>
          </a:p>
        </p:txBody>
      </p:sp>
      <p:pic>
        <p:nvPicPr>
          <p:cNvPr id="5" name="Immagine 1"/>
          <p:cNvPicPr/>
          <p:nvPr/>
        </p:nvPicPr>
        <p:blipFill rotWithShape="1">
          <a:blip r:embed="rId2"/>
          <a:srcRect l="16809" r="17079" b="11990"/>
          <a:stretch/>
        </p:blipFill>
        <p:spPr bwMode="auto">
          <a:xfrm>
            <a:off x="1071538" y="1714488"/>
            <a:ext cx="7000924" cy="4357718"/>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How to start creating?</a:t>
            </a:r>
            <a:endParaRPr lang="ru-RU" dirty="0"/>
          </a:p>
        </p:txBody>
      </p:sp>
      <p:sp>
        <p:nvSpPr>
          <p:cNvPr id="3" name="Inhaltsplatzhalter 2"/>
          <p:cNvSpPr>
            <a:spLocks noGrp="1"/>
          </p:cNvSpPr>
          <p:nvPr>
            <p:ph sz="quarter" idx="1"/>
          </p:nvPr>
        </p:nvSpPr>
        <p:spPr/>
        <p:txBody>
          <a:bodyPr>
            <a:normAutofit/>
          </a:bodyPr>
          <a:lstStyle/>
          <a:p>
            <a:r>
              <a:rPr lang="en-GB" dirty="0" smtClean="0"/>
              <a:t>You will then see a series of </a:t>
            </a:r>
            <a:r>
              <a:rPr lang="en-GB" b="1" dirty="0" smtClean="0"/>
              <a:t>templates</a:t>
            </a:r>
            <a:r>
              <a:rPr lang="en-GB" dirty="0" smtClean="0"/>
              <a:t> from which you can choose the one that best suits your specific needs. To speed up the search process and find what you need more quickly, you can filter the templates using the search engine.</a:t>
            </a:r>
            <a:endParaRPr lang="ru-RU" dirty="0" smtClean="0"/>
          </a:p>
          <a:p>
            <a:endParaRPr lang="ru-RU" dirty="0" smtClean="0"/>
          </a:p>
          <a:p>
            <a:pPr>
              <a:buNone/>
            </a:pPr>
            <a:endParaRPr lang="ru-RU" dirty="0"/>
          </a:p>
        </p:txBody>
      </p:sp>
      <p:pic>
        <p:nvPicPr>
          <p:cNvPr id="5" name="Immagine 16"/>
          <p:cNvPicPr/>
          <p:nvPr/>
        </p:nvPicPr>
        <p:blipFill>
          <a:blip r:embed="rId2" cstate="print"/>
          <a:stretch>
            <a:fillRect/>
          </a:stretch>
        </p:blipFill>
        <p:spPr>
          <a:xfrm>
            <a:off x="2143108" y="3857628"/>
            <a:ext cx="5090160" cy="236921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How to start creating?</a:t>
            </a:r>
            <a:endParaRPr lang="ru-RU" dirty="0"/>
          </a:p>
        </p:txBody>
      </p:sp>
      <p:sp>
        <p:nvSpPr>
          <p:cNvPr id="3" name="Inhaltsplatzhalter 2"/>
          <p:cNvSpPr>
            <a:spLocks noGrp="1"/>
          </p:cNvSpPr>
          <p:nvPr>
            <p:ph sz="quarter" idx="1"/>
          </p:nvPr>
        </p:nvSpPr>
        <p:spPr/>
        <p:txBody>
          <a:bodyPr>
            <a:normAutofit/>
          </a:bodyPr>
          <a:lstStyle/>
          <a:p>
            <a:r>
              <a:rPr lang="en-GB" dirty="0" smtClean="0"/>
              <a:t>If you do not find a template here that satisfies you, you can </a:t>
            </a:r>
            <a:r>
              <a:rPr lang="en-GB" b="1" dirty="0" smtClean="0"/>
              <a:t>look for inspiration in the Genially Community</a:t>
            </a:r>
            <a:r>
              <a:rPr lang="en-GB" dirty="0" smtClean="0"/>
              <a:t>. </a:t>
            </a:r>
            <a:endParaRPr lang="en-GB" dirty="0" smtClean="0"/>
          </a:p>
          <a:p>
            <a:r>
              <a:rPr lang="en-GB" dirty="0" smtClean="0"/>
              <a:t>In </a:t>
            </a:r>
            <a:r>
              <a:rPr lang="en-GB" dirty="0" smtClean="0"/>
              <a:t>the menu on the left-hand side of the Panel, click on the </a:t>
            </a:r>
            <a:r>
              <a:rPr lang="en-GB" b="1" dirty="0" smtClean="0"/>
              <a:t>'Inspiration'</a:t>
            </a:r>
            <a:r>
              <a:rPr lang="en-GB" dirty="0" smtClean="0"/>
              <a:t> section. You will access the rich repertoire of creations made by other users in the community. </a:t>
            </a:r>
            <a:endParaRPr lang="en-GB" dirty="0" smtClean="0"/>
          </a:p>
          <a:p>
            <a:r>
              <a:rPr lang="en-GB" dirty="0" smtClean="0"/>
              <a:t>You </a:t>
            </a:r>
            <a:r>
              <a:rPr lang="en-GB" dirty="0" smtClean="0"/>
              <a:t>can use the search bar to find what you need more easily or filter the results to quickly find reusable </a:t>
            </a:r>
            <a:r>
              <a:rPr lang="en-GB" dirty="0" err="1" smtClean="0"/>
              <a:t>geniallys</a:t>
            </a:r>
            <a:r>
              <a:rPr lang="en-GB" dirty="0" smtClean="0"/>
              <a:t>.</a:t>
            </a:r>
            <a:endParaRPr lang="ru-RU" dirty="0" smtClean="0"/>
          </a:p>
          <a:p>
            <a:endParaRPr lang="ru-RU" dirty="0" smtClean="0"/>
          </a:p>
          <a:p>
            <a:pPr>
              <a:buNone/>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How to start creating?</a:t>
            </a:r>
            <a:endParaRPr lang="ru-RU" dirty="0"/>
          </a:p>
        </p:txBody>
      </p:sp>
      <p:sp>
        <p:nvSpPr>
          <p:cNvPr id="3" name="Inhaltsplatzhalter 2"/>
          <p:cNvSpPr>
            <a:spLocks noGrp="1"/>
          </p:cNvSpPr>
          <p:nvPr>
            <p:ph sz="quarter" idx="1"/>
          </p:nvPr>
        </p:nvSpPr>
        <p:spPr/>
        <p:txBody>
          <a:bodyPr>
            <a:normAutofit/>
          </a:bodyPr>
          <a:lstStyle/>
          <a:p>
            <a:pPr>
              <a:buNone/>
            </a:pPr>
            <a:endParaRPr lang="ru-RU" dirty="0" smtClean="0"/>
          </a:p>
          <a:p>
            <a:pPr>
              <a:buNone/>
            </a:pPr>
            <a:endParaRPr lang="ru-RU" dirty="0"/>
          </a:p>
        </p:txBody>
      </p:sp>
      <p:pic>
        <p:nvPicPr>
          <p:cNvPr id="4" name="Immagine 29"/>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928662" y="1928802"/>
            <a:ext cx="7358114" cy="38576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How to start creating?</a:t>
            </a:r>
            <a:endParaRPr lang="ru-RU" dirty="0"/>
          </a:p>
        </p:txBody>
      </p:sp>
      <p:sp>
        <p:nvSpPr>
          <p:cNvPr id="3" name="Inhaltsplatzhalter 2"/>
          <p:cNvSpPr>
            <a:spLocks noGrp="1"/>
          </p:cNvSpPr>
          <p:nvPr>
            <p:ph sz="quarter" idx="1"/>
          </p:nvPr>
        </p:nvSpPr>
        <p:spPr/>
        <p:txBody>
          <a:bodyPr>
            <a:normAutofit fontScale="92500" lnSpcReduction="10000"/>
          </a:bodyPr>
          <a:lstStyle/>
          <a:p>
            <a:r>
              <a:rPr lang="en-GB" dirty="0" smtClean="0"/>
              <a:t>If you prefer not to use a pre-set template, you can choose to create your content from a </a:t>
            </a:r>
            <a:r>
              <a:rPr lang="en-GB" b="1" dirty="0" smtClean="0"/>
              <a:t>blank page</a:t>
            </a:r>
            <a:r>
              <a:rPr lang="en-GB" dirty="0" smtClean="0"/>
              <a:t>. In this case, after clicking on 'Create genially', select 'Blank creation'. </a:t>
            </a:r>
            <a:endParaRPr lang="ru-RU" dirty="0" smtClean="0"/>
          </a:p>
          <a:p>
            <a:r>
              <a:rPr lang="en-GB" dirty="0" smtClean="0"/>
              <a:t>Genially </a:t>
            </a:r>
            <a:r>
              <a:rPr lang="en-GB" dirty="0" smtClean="0"/>
              <a:t>offers the possibility of working on a </a:t>
            </a:r>
            <a:r>
              <a:rPr lang="en-GB" b="1" dirty="0" smtClean="0"/>
              <a:t>PowerPoint document</a:t>
            </a:r>
            <a:r>
              <a:rPr lang="en-GB" dirty="0" smtClean="0"/>
              <a:t>, modifying its content and graphics and adding animations and interactive elements. If you want to use this function of Genially to breathe new life into your old presentations, all you have to do is click on 'Create genially', select 'Presentations' and then click on 'Import PPT'. You can import a file in .</a:t>
            </a:r>
            <a:r>
              <a:rPr lang="en-GB" dirty="0" err="1" smtClean="0"/>
              <a:t>pptx</a:t>
            </a:r>
            <a:r>
              <a:rPr lang="en-GB" dirty="0" smtClean="0"/>
              <a:t> format as long as it does not exceed 100 </a:t>
            </a:r>
            <a:r>
              <a:rPr lang="en-GB" dirty="0" smtClean="0"/>
              <a:t>Mb.</a:t>
            </a:r>
            <a:endParaRPr lang="ru-RU" dirty="0" smtClean="0"/>
          </a:p>
          <a:p>
            <a:pPr>
              <a:buNone/>
            </a:pP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How to start creating?</a:t>
            </a:r>
            <a:endParaRPr lang="ru-RU" dirty="0"/>
          </a:p>
        </p:txBody>
      </p:sp>
      <p:sp>
        <p:nvSpPr>
          <p:cNvPr id="3" name="Inhaltsplatzhalter 2"/>
          <p:cNvSpPr>
            <a:spLocks noGrp="1"/>
          </p:cNvSpPr>
          <p:nvPr>
            <p:ph sz="quarter" idx="1"/>
          </p:nvPr>
        </p:nvSpPr>
        <p:spPr/>
        <p:txBody>
          <a:bodyPr>
            <a:normAutofit/>
          </a:bodyPr>
          <a:lstStyle/>
          <a:p>
            <a:r>
              <a:rPr lang="en-GB" dirty="0" smtClean="0"/>
              <a:t>After selecting the template, it will open in the Editor. To return to the Panel, click on the Genially icon in the top left corner. </a:t>
            </a:r>
            <a:endParaRPr lang="ru-RU" dirty="0" smtClean="0"/>
          </a:p>
          <a:p>
            <a:endParaRPr lang="ru-RU" dirty="0" smtClean="0"/>
          </a:p>
          <a:p>
            <a:pPr>
              <a:buNone/>
            </a:pPr>
            <a:endParaRPr lang="ru-RU" dirty="0"/>
          </a:p>
        </p:txBody>
      </p:sp>
      <p:pic>
        <p:nvPicPr>
          <p:cNvPr id="6" name="Immagine 24" descr="Immagine che contiene testo&#10;&#10;Descrizione generata automaticamente"/>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500166" y="3071810"/>
            <a:ext cx="6072230" cy="314327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How to start creating?</a:t>
            </a:r>
            <a:endParaRPr lang="ru-RU" dirty="0"/>
          </a:p>
        </p:txBody>
      </p:sp>
      <p:sp>
        <p:nvSpPr>
          <p:cNvPr id="3" name="Inhaltsplatzhalter 2"/>
          <p:cNvSpPr>
            <a:spLocks noGrp="1"/>
          </p:cNvSpPr>
          <p:nvPr>
            <p:ph sz="quarter" idx="1"/>
          </p:nvPr>
        </p:nvSpPr>
        <p:spPr/>
        <p:txBody>
          <a:bodyPr>
            <a:normAutofit/>
          </a:bodyPr>
          <a:lstStyle/>
          <a:p>
            <a:r>
              <a:rPr lang="en-GB" dirty="0" smtClean="0"/>
              <a:t>The Panel is the place where you can view the thumbnails of your creations. To make changes to a creation, hover over its thumbnail and click on the ‘Edit’ button.</a:t>
            </a:r>
            <a:endParaRPr lang="ru-RU" dirty="0" smtClean="0"/>
          </a:p>
          <a:p>
            <a:endParaRPr lang="ru-RU" dirty="0" smtClean="0"/>
          </a:p>
          <a:p>
            <a:pPr>
              <a:buNone/>
            </a:pPr>
            <a:endParaRPr lang="ru-RU" dirty="0"/>
          </a:p>
        </p:txBody>
      </p:sp>
      <p:pic>
        <p:nvPicPr>
          <p:cNvPr id="5" name="Immagine 26"/>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714480" y="3357562"/>
            <a:ext cx="5857916" cy="28575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How to assign a title to a genially?</a:t>
            </a:r>
            <a:endParaRPr lang="ru-RU" dirty="0"/>
          </a:p>
        </p:txBody>
      </p:sp>
      <p:sp>
        <p:nvSpPr>
          <p:cNvPr id="3" name="Inhaltsplatzhalter 2"/>
          <p:cNvSpPr>
            <a:spLocks noGrp="1"/>
          </p:cNvSpPr>
          <p:nvPr>
            <p:ph sz="quarter" idx="1"/>
          </p:nvPr>
        </p:nvSpPr>
        <p:spPr/>
        <p:txBody>
          <a:bodyPr>
            <a:normAutofit/>
          </a:bodyPr>
          <a:lstStyle/>
          <a:p>
            <a:pPr>
              <a:buNone/>
            </a:pPr>
            <a:r>
              <a:rPr lang="en-GB" dirty="0" smtClean="0"/>
              <a:t>Variant 1: From </a:t>
            </a:r>
            <a:r>
              <a:rPr lang="en-GB" dirty="0" smtClean="0"/>
              <a:t>the Editor, all you have to do is enter the title in the text box on the top bar. The changes will be saved automatically after a few seconds. To speed up the saving process, you can click on the little cloud icon.</a:t>
            </a:r>
            <a:endParaRPr lang="ru-RU" dirty="0" smtClean="0"/>
          </a:p>
          <a:p>
            <a:endParaRPr lang="ru-RU" dirty="0" smtClean="0"/>
          </a:p>
          <a:p>
            <a:pPr>
              <a:buNone/>
            </a:pPr>
            <a:endParaRPr lang="ru-RU" dirty="0"/>
          </a:p>
        </p:txBody>
      </p:sp>
      <p:pic>
        <p:nvPicPr>
          <p:cNvPr id="6" name="Immagine 2" descr="Immagine che contiene testo&#10;&#10;Descrizione generata automaticamente"/>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785918" y="3643314"/>
            <a:ext cx="5500726" cy="25717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4G Didactic Pills</a:t>
            </a:r>
            <a:endParaRPr lang="ru-RU" dirty="0"/>
          </a:p>
        </p:txBody>
      </p:sp>
      <p:sp>
        <p:nvSpPr>
          <p:cNvPr id="3" name="Inhaltsplatzhalter 2"/>
          <p:cNvSpPr>
            <a:spLocks noGrp="1"/>
          </p:cNvSpPr>
          <p:nvPr>
            <p:ph sz="quarter" idx="1"/>
          </p:nvPr>
        </p:nvSpPr>
        <p:spPr/>
        <p:txBody>
          <a:bodyPr>
            <a:normAutofit fontScale="92500"/>
          </a:bodyPr>
          <a:lstStyle/>
          <a:p>
            <a:pPr fontAlgn="base"/>
            <a:r>
              <a:rPr lang="en-US" dirty="0" smtClean="0"/>
              <a:t>The project aims to produce short multimedia contents which we have called “</a:t>
            </a:r>
            <a:r>
              <a:rPr lang="en-US" b="1" dirty="0" smtClean="0"/>
              <a:t>Didactic Pills</a:t>
            </a:r>
            <a:r>
              <a:rPr lang="en-US" dirty="0" smtClean="0"/>
              <a:t>” (to be used with PC/Mac, tablet or </a:t>
            </a:r>
            <a:r>
              <a:rPr lang="en-US" dirty="0" err="1" smtClean="0"/>
              <a:t>smartphone</a:t>
            </a:r>
            <a:r>
              <a:rPr lang="en-US" dirty="0" smtClean="0"/>
              <a:t>) addressing the “life competences” (</a:t>
            </a:r>
            <a:r>
              <a:rPr lang="en-US" b="1" dirty="0" smtClean="0"/>
              <a:t>LIFE SKILLS</a:t>
            </a:r>
            <a:r>
              <a:rPr lang="en-US" dirty="0" smtClean="0"/>
              <a:t>) whose importance has been underlined by many European documents.</a:t>
            </a:r>
          </a:p>
          <a:p>
            <a:pPr fontAlgn="base"/>
            <a:r>
              <a:rPr lang="en-US" dirty="0" smtClean="0"/>
              <a:t>The </a:t>
            </a:r>
            <a:r>
              <a:rPr lang="en-US" b="1" dirty="0" smtClean="0"/>
              <a:t>Didactic Pills</a:t>
            </a:r>
            <a:r>
              <a:rPr lang="en-US" dirty="0" smtClean="0"/>
              <a:t> present problematic stories and different options for dealing with them. The Didactic Pills aim to stimulate students to reflect and to encourage discussion among peers and with teachers in order to make students better understand the importance of acquiring life skills.</a:t>
            </a:r>
          </a:p>
          <a:p>
            <a:endParaRPr lang="ru-RU" dirty="0"/>
          </a:p>
        </p:txBody>
      </p:sp>
      <p:pic>
        <p:nvPicPr>
          <p:cNvPr id="95234" name="Picture 2" descr="euProjects: Course categories"/>
          <p:cNvPicPr>
            <a:picLocks noChangeAspect="1" noChangeArrowheads="1"/>
          </p:cNvPicPr>
          <p:nvPr/>
        </p:nvPicPr>
        <p:blipFill>
          <a:blip r:embed="rId2" cstate="print"/>
          <a:srcRect/>
          <a:stretch>
            <a:fillRect/>
          </a:stretch>
        </p:blipFill>
        <p:spPr bwMode="auto">
          <a:xfrm>
            <a:off x="7643834" y="285728"/>
            <a:ext cx="1132139" cy="85204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How to assign a title to a genially?</a:t>
            </a:r>
            <a:endParaRPr lang="ru-RU" dirty="0"/>
          </a:p>
        </p:txBody>
      </p:sp>
      <p:sp>
        <p:nvSpPr>
          <p:cNvPr id="3" name="Inhaltsplatzhalter 2"/>
          <p:cNvSpPr>
            <a:spLocks noGrp="1"/>
          </p:cNvSpPr>
          <p:nvPr>
            <p:ph sz="quarter" idx="1"/>
          </p:nvPr>
        </p:nvSpPr>
        <p:spPr/>
        <p:txBody>
          <a:bodyPr>
            <a:normAutofit/>
          </a:bodyPr>
          <a:lstStyle/>
          <a:p>
            <a:pPr>
              <a:buNone/>
            </a:pPr>
            <a:r>
              <a:rPr lang="en-GB" dirty="0" smtClean="0"/>
              <a:t>Variant 2: From </a:t>
            </a:r>
            <a:r>
              <a:rPr lang="en-GB" dirty="0" smtClean="0"/>
              <a:t>the panel, you must instead hover over the project thumbnail, click on the three dots that appear in the top right-hand corner and then select the 'Rename' option.</a:t>
            </a:r>
            <a:endParaRPr lang="ru-RU" dirty="0" smtClean="0"/>
          </a:p>
          <a:p>
            <a:endParaRPr lang="ru-RU" dirty="0" smtClean="0"/>
          </a:p>
          <a:p>
            <a:pPr>
              <a:buNone/>
            </a:pPr>
            <a:endParaRPr lang="ru-RU" dirty="0"/>
          </a:p>
        </p:txBody>
      </p:sp>
      <p:pic>
        <p:nvPicPr>
          <p:cNvPr id="5" name="Immagine 4"/>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428728" y="3429000"/>
            <a:ext cx="6286544" cy="285752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914384"/>
          </a:xfrm>
        </p:spPr>
        <p:txBody>
          <a:bodyPr>
            <a:normAutofit fontScale="90000"/>
          </a:bodyPr>
          <a:lstStyle/>
          <a:p>
            <a:r>
              <a:rPr lang="en-GB" b="1" dirty="0" smtClean="0"/>
              <a:t>How to collaborate with others on the same project?</a:t>
            </a:r>
            <a:endParaRPr lang="ru-RU" dirty="0"/>
          </a:p>
        </p:txBody>
      </p:sp>
      <p:sp>
        <p:nvSpPr>
          <p:cNvPr id="3" name="Inhaltsplatzhalter 2"/>
          <p:cNvSpPr>
            <a:spLocks noGrp="1"/>
          </p:cNvSpPr>
          <p:nvPr>
            <p:ph sz="quarter" idx="1"/>
          </p:nvPr>
        </p:nvSpPr>
        <p:spPr/>
        <p:txBody>
          <a:bodyPr>
            <a:normAutofit/>
          </a:bodyPr>
          <a:lstStyle/>
          <a:p>
            <a:r>
              <a:rPr lang="en-GB" dirty="0" smtClean="0"/>
              <a:t>Genially gives us the opportunity to work as a team and realise group creations. </a:t>
            </a:r>
            <a:endParaRPr lang="ru-RU" dirty="0" smtClean="0"/>
          </a:p>
          <a:p>
            <a:r>
              <a:rPr lang="en-GB" dirty="0" smtClean="0"/>
              <a:t>Once you have created a project, you can decide to avail yourself of </a:t>
            </a:r>
            <a:r>
              <a:rPr lang="en-GB" b="1" dirty="0" smtClean="0"/>
              <a:t>one or more collaborators</a:t>
            </a:r>
            <a:r>
              <a:rPr lang="en-GB" dirty="0" smtClean="0"/>
              <a:t> to complete it. All collaborators will see the project in the 'Creations' section of their Panel and will have the possibility, one at a time, to make changes to it. </a:t>
            </a:r>
            <a:endParaRPr lang="ru-RU" dirty="0" smtClean="0"/>
          </a:p>
          <a:p>
            <a:endParaRPr lang="ru-RU" dirty="0" smtClean="0"/>
          </a:p>
          <a:p>
            <a:pPr>
              <a:buNone/>
            </a:pP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758952"/>
          </a:xfrm>
        </p:spPr>
        <p:txBody>
          <a:bodyPr>
            <a:normAutofit fontScale="90000"/>
          </a:bodyPr>
          <a:lstStyle/>
          <a:p>
            <a:r>
              <a:rPr lang="en-GB" b="1" dirty="0" smtClean="0"/>
              <a:t>How to collaborate with others on the same project?</a:t>
            </a:r>
            <a:endParaRPr lang="ru-RU" dirty="0"/>
          </a:p>
        </p:txBody>
      </p:sp>
      <p:sp>
        <p:nvSpPr>
          <p:cNvPr id="3" name="Inhaltsplatzhalter 2"/>
          <p:cNvSpPr>
            <a:spLocks noGrp="1"/>
          </p:cNvSpPr>
          <p:nvPr>
            <p:ph sz="quarter" idx="1"/>
          </p:nvPr>
        </p:nvSpPr>
        <p:spPr/>
        <p:txBody>
          <a:bodyPr>
            <a:normAutofit/>
          </a:bodyPr>
          <a:lstStyle/>
          <a:p>
            <a:r>
              <a:rPr lang="en-GB" dirty="0" smtClean="0"/>
              <a:t>How to add collaborators? You can do this from the Editor or from the Panel. From the Editor, click on the collaboration icon located to the right on the top bar.</a:t>
            </a:r>
            <a:endParaRPr lang="ru-RU" dirty="0" smtClean="0"/>
          </a:p>
          <a:p>
            <a:endParaRPr lang="ru-RU" dirty="0" smtClean="0"/>
          </a:p>
          <a:p>
            <a:pPr>
              <a:buNone/>
            </a:pPr>
            <a:endParaRPr lang="ru-RU" dirty="0"/>
          </a:p>
        </p:txBody>
      </p:sp>
      <p:pic>
        <p:nvPicPr>
          <p:cNvPr id="6" name="Immagine 7" descr="Immagine che contiene testo&#10;&#10;Descrizione generata automaticamente"/>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643042" y="3357562"/>
            <a:ext cx="5786478" cy="28575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758952"/>
          </a:xfrm>
        </p:spPr>
        <p:txBody>
          <a:bodyPr>
            <a:normAutofit fontScale="90000"/>
          </a:bodyPr>
          <a:lstStyle/>
          <a:p>
            <a:r>
              <a:rPr lang="en-GB" b="1" dirty="0" smtClean="0"/>
              <a:t>How to collaborate with others on the same project?</a:t>
            </a:r>
            <a:endParaRPr lang="ru-RU" dirty="0"/>
          </a:p>
        </p:txBody>
      </p:sp>
      <p:sp>
        <p:nvSpPr>
          <p:cNvPr id="3" name="Inhaltsplatzhalter 2"/>
          <p:cNvSpPr>
            <a:spLocks noGrp="1"/>
          </p:cNvSpPr>
          <p:nvPr>
            <p:ph sz="quarter" idx="1"/>
          </p:nvPr>
        </p:nvSpPr>
        <p:spPr/>
        <p:txBody>
          <a:bodyPr>
            <a:normAutofit/>
          </a:bodyPr>
          <a:lstStyle/>
          <a:p>
            <a:r>
              <a:rPr lang="en-GB" dirty="0" smtClean="0"/>
              <a:t>From the Panel, hover over the thumbnail of the genially you want to make collaborative and click on the collaboration icon. </a:t>
            </a:r>
            <a:endParaRPr lang="ru-RU" dirty="0" smtClean="0"/>
          </a:p>
          <a:p>
            <a:endParaRPr lang="ru-RU" dirty="0" smtClean="0"/>
          </a:p>
          <a:p>
            <a:pPr>
              <a:buNone/>
            </a:pPr>
            <a:endParaRPr lang="ru-RU" dirty="0"/>
          </a:p>
        </p:txBody>
      </p:sp>
      <p:pic>
        <p:nvPicPr>
          <p:cNvPr id="5" name="Immagine 6"/>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357290" y="3286124"/>
            <a:ext cx="6429420" cy="292895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758952"/>
          </a:xfrm>
        </p:spPr>
        <p:txBody>
          <a:bodyPr>
            <a:normAutofit fontScale="90000"/>
          </a:bodyPr>
          <a:lstStyle/>
          <a:p>
            <a:r>
              <a:rPr lang="en-GB" b="1" dirty="0" smtClean="0"/>
              <a:t>How to collaborate with others on the same project?</a:t>
            </a:r>
            <a:endParaRPr lang="ru-RU" dirty="0"/>
          </a:p>
        </p:txBody>
      </p:sp>
      <p:sp>
        <p:nvSpPr>
          <p:cNvPr id="3" name="Inhaltsplatzhalter 2"/>
          <p:cNvSpPr>
            <a:spLocks noGrp="1"/>
          </p:cNvSpPr>
          <p:nvPr>
            <p:ph sz="quarter" idx="1"/>
          </p:nvPr>
        </p:nvSpPr>
        <p:spPr/>
        <p:txBody>
          <a:bodyPr>
            <a:normAutofit/>
          </a:bodyPr>
          <a:lstStyle/>
          <a:p>
            <a:r>
              <a:rPr lang="en-GB" dirty="0" smtClean="0"/>
              <a:t>In both cases you will display a window where you will be allowed to enter the e-mail address of the person you wish to add as a collaborator. If you wish to add several collaborators, separate the different e-mail addresses with a comma.</a:t>
            </a:r>
            <a:endParaRPr lang="ru-RU" dirty="0" smtClean="0"/>
          </a:p>
          <a:p>
            <a:endParaRPr lang="ru-RU" dirty="0" smtClean="0"/>
          </a:p>
          <a:p>
            <a:pPr>
              <a:buNone/>
            </a:pPr>
            <a:endParaRPr lang="ru-RU" dirty="0"/>
          </a:p>
        </p:txBody>
      </p:sp>
      <p:pic>
        <p:nvPicPr>
          <p:cNvPr id="6" name="Immagine 8"/>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857356" y="3714752"/>
            <a:ext cx="5429288" cy="257176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758952"/>
          </a:xfrm>
        </p:spPr>
        <p:txBody>
          <a:bodyPr>
            <a:normAutofit fontScale="90000"/>
          </a:bodyPr>
          <a:lstStyle/>
          <a:p>
            <a:r>
              <a:rPr lang="en-GB" b="1" dirty="0" smtClean="0"/>
              <a:t>What tools and functions do you have at your disposal?</a:t>
            </a:r>
            <a:endParaRPr lang="ru-RU" dirty="0"/>
          </a:p>
        </p:txBody>
      </p:sp>
      <p:sp>
        <p:nvSpPr>
          <p:cNvPr id="3" name="Inhaltsplatzhalter 2"/>
          <p:cNvSpPr>
            <a:spLocks noGrp="1"/>
          </p:cNvSpPr>
          <p:nvPr>
            <p:ph sz="quarter" idx="1"/>
          </p:nvPr>
        </p:nvSpPr>
        <p:spPr/>
        <p:txBody>
          <a:bodyPr>
            <a:normAutofit/>
          </a:bodyPr>
          <a:lstStyle/>
          <a:p>
            <a:r>
              <a:rPr lang="en-GB" dirty="0" smtClean="0"/>
              <a:t>Once you have created your genially and assigned it a title, you can start customising your creation. A number of tools and functions are available to you to do this.</a:t>
            </a:r>
            <a:endParaRPr lang="ru-RU" dirty="0" smtClean="0"/>
          </a:p>
          <a:p>
            <a:r>
              <a:rPr lang="en-GB" dirty="0" smtClean="0"/>
              <a:t>Two menus are available in the Genially editor: a </a:t>
            </a:r>
            <a:r>
              <a:rPr lang="en-GB" b="1" dirty="0" smtClean="0"/>
              <a:t>Main Menu </a:t>
            </a:r>
            <a:r>
              <a:rPr lang="en-GB" dirty="0" smtClean="0"/>
              <a:t>and a </a:t>
            </a:r>
            <a:r>
              <a:rPr lang="en-GB" b="1" dirty="0" smtClean="0"/>
              <a:t>Contextual Menu.</a:t>
            </a:r>
            <a:endParaRPr lang="ru-RU" b="1" dirty="0" smtClean="0"/>
          </a:p>
          <a:p>
            <a:endParaRPr lang="ru-RU" dirty="0" smtClean="0"/>
          </a:p>
          <a:p>
            <a:pPr>
              <a:buNone/>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758952"/>
          </a:xfrm>
        </p:spPr>
        <p:txBody>
          <a:bodyPr>
            <a:normAutofit fontScale="90000"/>
          </a:bodyPr>
          <a:lstStyle/>
          <a:p>
            <a:r>
              <a:rPr lang="en-GB" b="1" dirty="0" smtClean="0"/>
              <a:t>What tools and functions do you have at your disposal?</a:t>
            </a:r>
            <a:endParaRPr lang="ru-RU" dirty="0"/>
          </a:p>
        </p:txBody>
      </p:sp>
      <p:sp>
        <p:nvSpPr>
          <p:cNvPr id="3" name="Inhaltsplatzhalter 2"/>
          <p:cNvSpPr>
            <a:spLocks noGrp="1"/>
          </p:cNvSpPr>
          <p:nvPr>
            <p:ph sz="quarter" idx="1"/>
          </p:nvPr>
        </p:nvSpPr>
        <p:spPr/>
        <p:txBody>
          <a:bodyPr>
            <a:normAutofit/>
          </a:bodyPr>
          <a:lstStyle/>
          <a:p>
            <a:pPr lvl="0"/>
            <a:r>
              <a:rPr lang="bg-BG" b="1" dirty="0" smtClean="0"/>
              <a:t>Main Menu</a:t>
            </a:r>
            <a:endParaRPr lang="ru-RU" dirty="0" smtClean="0"/>
          </a:p>
          <a:p>
            <a:pPr>
              <a:buNone/>
            </a:pPr>
            <a:r>
              <a:rPr lang="en-GB" dirty="0" smtClean="0"/>
              <a:t>This menu, located within the sidebar on the left, provides the various resources that can be included in the creation by grouping them by type. Some of them are not available in the free version. To incorporate a resource within the creation, simply select it and drag it to the desired position with the mouse (drag and drop system).</a:t>
            </a:r>
            <a:endParaRPr lang="ru-RU" dirty="0" smtClean="0"/>
          </a:p>
          <a:p>
            <a:endParaRPr lang="ru-RU" dirty="0" smtClean="0"/>
          </a:p>
          <a:p>
            <a:pPr>
              <a:buNone/>
            </a:pP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642942"/>
          </a:xfrm>
        </p:spPr>
        <p:txBody>
          <a:bodyPr>
            <a:normAutofit/>
          </a:bodyPr>
          <a:lstStyle/>
          <a:p>
            <a:r>
              <a:rPr lang="en-GB" b="1" dirty="0" smtClean="0"/>
              <a:t>Main menu</a:t>
            </a:r>
            <a:endParaRPr lang="ru-RU" dirty="0"/>
          </a:p>
        </p:txBody>
      </p:sp>
      <p:sp>
        <p:nvSpPr>
          <p:cNvPr id="3" name="Inhaltsplatzhalter 2"/>
          <p:cNvSpPr>
            <a:spLocks noGrp="1"/>
          </p:cNvSpPr>
          <p:nvPr>
            <p:ph sz="quarter" idx="1"/>
          </p:nvPr>
        </p:nvSpPr>
        <p:spPr/>
        <p:txBody>
          <a:bodyPr>
            <a:normAutofit/>
          </a:bodyPr>
          <a:lstStyle/>
          <a:p>
            <a:pPr>
              <a:buNone/>
            </a:pPr>
            <a:endParaRPr lang="ru-RU" dirty="0"/>
          </a:p>
        </p:txBody>
      </p:sp>
      <p:pic>
        <p:nvPicPr>
          <p:cNvPr id="4" name="Immagine 10"/>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28596" y="2071678"/>
            <a:ext cx="8286808" cy="364333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Main Menu</a:t>
            </a:r>
            <a:endParaRPr lang="ru-RU" dirty="0"/>
          </a:p>
        </p:txBody>
      </p:sp>
      <p:sp>
        <p:nvSpPr>
          <p:cNvPr id="3" name="Inhaltsplatzhalter 2"/>
          <p:cNvSpPr>
            <a:spLocks noGrp="1"/>
          </p:cNvSpPr>
          <p:nvPr>
            <p:ph sz="quarter" idx="1"/>
          </p:nvPr>
        </p:nvSpPr>
        <p:spPr/>
        <p:txBody>
          <a:bodyPr>
            <a:normAutofit fontScale="92500" lnSpcReduction="20000"/>
          </a:bodyPr>
          <a:lstStyle/>
          <a:p>
            <a:pPr lvl="1"/>
            <a:r>
              <a:rPr lang="bg-BG" sz="2400" b="1" dirty="0" smtClean="0"/>
              <a:t>Text</a:t>
            </a:r>
            <a:endParaRPr lang="ru-RU" sz="2400" dirty="0" smtClean="0"/>
          </a:p>
          <a:p>
            <a:r>
              <a:rPr lang="en-GB" sz="2800" dirty="0" smtClean="0"/>
              <a:t>In this section you have various text boxes in different formats and a number of style sets that you can insert into your creation.</a:t>
            </a:r>
            <a:endParaRPr lang="ru-RU" sz="2800" dirty="0" smtClean="0"/>
          </a:p>
          <a:p>
            <a:pPr lvl="1"/>
            <a:r>
              <a:rPr lang="bg-BG" sz="2400" b="1" dirty="0" smtClean="0"/>
              <a:t>Image</a:t>
            </a:r>
            <a:endParaRPr lang="ru-RU" sz="2400" dirty="0" smtClean="0"/>
          </a:p>
          <a:p>
            <a:r>
              <a:rPr lang="en-GB" sz="2800" dirty="0" smtClean="0"/>
              <a:t>Clicking on this section gives you several possibilities to insert images into your genially. You can choose from those provided by the platform, upload them from your device, Google Drive or </a:t>
            </a:r>
            <a:r>
              <a:rPr lang="en-GB" sz="2800" dirty="0" err="1" smtClean="0"/>
              <a:t>Dropbox</a:t>
            </a:r>
            <a:r>
              <a:rPr lang="en-GB" sz="2800" dirty="0" smtClean="0"/>
              <a:t>, or you can search for them on </a:t>
            </a:r>
            <a:r>
              <a:rPr lang="en-GB" sz="2800" dirty="0" err="1" smtClean="0"/>
              <a:t>Pixabay</a:t>
            </a:r>
            <a:r>
              <a:rPr lang="en-GB" sz="2800" dirty="0" smtClean="0"/>
              <a:t> or </a:t>
            </a:r>
            <a:r>
              <a:rPr lang="en-GB" sz="2800" dirty="0" err="1" smtClean="0"/>
              <a:t>Giphy</a:t>
            </a:r>
            <a:r>
              <a:rPr lang="en-GB" sz="2800" dirty="0" smtClean="0"/>
              <a:t>. Genially.ly gives you the opportunity to save space on your hard disk: by pasting the URL on your image you can embed it in your creation without having to download it.</a:t>
            </a:r>
            <a:endParaRPr lang="ru-RU" sz="2800" dirty="0" smtClean="0"/>
          </a:p>
          <a:p>
            <a:endParaRPr lang="ru-RU" dirty="0" smtClean="0"/>
          </a:p>
          <a:p>
            <a:pPr>
              <a:buNone/>
            </a:pP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Main Menu</a:t>
            </a:r>
            <a:endParaRPr lang="ru-RU" dirty="0"/>
          </a:p>
        </p:txBody>
      </p:sp>
      <p:sp>
        <p:nvSpPr>
          <p:cNvPr id="3" name="Inhaltsplatzhalter 2"/>
          <p:cNvSpPr>
            <a:spLocks noGrp="1"/>
          </p:cNvSpPr>
          <p:nvPr>
            <p:ph sz="quarter" idx="1"/>
          </p:nvPr>
        </p:nvSpPr>
        <p:spPr/>
        <p:txBody>
          <a:bodyPr>
            <a:normAutofit fontScale="85000" lnSpcReduction="10000"/>
          </a:bodyPr>
          <a:lstStyle/>
          <a:p>
            <a:pPr lvl="1"/>
            <a:r>
              <a:rPr lang="bg-BG" sz="2400" b="1" dirty="0" smtClean="0"/>
              <a:t>Resources</a:t>
            </a:r>
            <a:endParaRPr lang="ru-RU" sz="2400" dirty="0" smtClean="0"/>
          </a:p>
          <a:p>
            <a:r>
              <a:rPr lang="en-GB" sz="2800" dirty="0" smtClean="0"/>
              <a:t>This section gathers a wide variety of elements (icons, shapes, charts, lines, arrows, illustrations, scenes, maps or silhouettes) with which you can enrich your project.</a:t>
            </a:r>
            <a:endParaRPr lang="ru-RU" sz="2800" dirty="0" smtClean="0"/>
          </a:p>
          <a:p>
            <a:pPr lvl="1"/>
            <a:r>
              <a:rPr lang="bg-BG" sz="2400" b="1" dirty="0" smtClean="0"/>
              <a:t>Interactive elements </a:t>
            </a:r>
            <a:endParaRPr lang="ru-RU" sz="2400" dirty="0" smtClean="0"/>
          </a:p>
          <a:p>
            <a:r>
              <a:rPr lang="en-GB" sz="2800" dirty="0" smtClean="0"/>
              <a:t>This section gathers a series of elements (such as buttons, markers or icons) that you can include in your creation and provide with interactivity.</a:t>
            </a:r>
            <a:endParaRPr lang="ru-RU" sz="2800" dirty="0" smtClean="0"/>
          </a:p>
          <a:p>
            <a:pPr lvl="1"/>
            <a:r>
              <a:rPr lang="bg-BG" sz="2400" b="1" dirty="0" smtClean="0"/>
              <a:t>Smartblocks </a:t>
            </a:r>
            <a:endParaRPr lang="ru-RU" sz="2400" dirty="0" smtClean="0"/>
          </a:p>
          <a:p>
            <a:r>
              <a:rPr lang="en-GB" sz="2800" dirty="0" smtClean="0"/>
              <a:t>This section gives access to a large repertoire of </a:t>
            </a:r>
            <a:r>
              <a:rPr lang="en-GB" sz="2800" dirty="0" err="1" smtClean="0"/>
              <a:t>smartblocks</a:t>
            </a:r>
            <a:r>
              <a:rPr lang="en-GB" sz="2800" dirty="0" smtClean="0"/>
              <a:t>, i.e. sets of predefined elements with a variety of themes that will help you easily complete your creation.</a:t>
            </a:r>
            <a:endParaRPr lang="ru-RU" sz="2800" dirty="0" smtClean="0"/>
          </a:p>
          <a:p>
            <a:endParaRPr lang="ru-RU" dirty="0" smtClean="0"/>
          </a:p>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Benefits of using interactive learning materials</a:t>
            </a:r>
            <a:endParaRPr lang="ru-RU" dirty="0"/>
          </a:p>
        </p:txBody>
      </p:sp>
      <p:sp>
        <p:nvSpPr>
          <p:cNvPr id="3" name="Inhaltsplatzhalter 2"/>
          <p:cNvSpPr>
            <a:spLocks noGrp="1"/>
          </p:cNvSpPr>
          <p:nvPr>
            <p:ph sz="quarter" idx="1"/>
          </p:nvPr>
        </p:nvSpPr>
        <p:spPr/>
        <p:txBody>
          <a:bodyPr/>
          <a:lstStyle/>
          <a:p>
            <a:r>
              <a:rPr lang="en-GB" dirty="0" smtClean="0"/>
              <a:t>Increased engagement</a:t>
            </a:r>
            <a:endParaRPr lang="ru-RU" dirty="0" smtClean="0"/>
          </a:p>
          <a:p>
            <a:r>
              <a:rPr lang="en-GB" dirty="0" smtClean="0"/>
              <a:t>Sharpened critical thinking skills</a:t>
            </a:r>
            <a:endParaRPr lang="ru-RU" dirty="0" smtClean="0"/>
          </a:p>
          <a:p>
            <a:r>
              <a:rPr lang="en-GB" dirty="0" smtClean="0"/>
              <a:t>Opportunities to practice</a:t>
            </a:r>
            <a:endParaRPr lang="ru-RU" dirty="0" smtClean="0"/>
          </a:p>
          <a:p>
            <a:r>
              <a:rPr lang="en-GB" dirty="0" smtClean="0"/>
              <a:t>Situations as close to reality as possible</a:t>
            </a:r>
            <a:endParaRPr lang="ru-RU" dirty="0" smtClean="0"/>
          </a:p>
          <a:p>
            <a:r>
              <a:rPr lang="en-GB" dirty="0" smtClean="0"/>
              <a:t>Cooperation and team work</a:t>
            </a:r>
            <a:endParaRPr lang="ru-RU" dirty="0" smtClean="0"/>
          </a:p>
          <a:p>
            <a:r>
              <a:rPr lang="en-US" dirty="0" smtClean="0"/>
              <a:t>Boosted motivation</a:t>
            </a:r>
            <a:endParaRPr lang="ru-RU" dirty="0" smtClean="0"/>
          </a:p>
          <a:p>
            <a:endParaRPr lang="ru-RU" dirty="0"/>
          </a:p>
        </p:txBody>
      </p:sp>
      <p:pic>
        <p:nvPicPr>
          <p:cNvPr id="95234" name="Picture 2" descr="euProjects: Course categories"/>
          <p:cNvPicPr>
            <a:picLocks noChangeAspect="1" noChangeArrowheads="1"/>
          </p:cNvPicPr>
          <p:nvPr/>
        </p:nvPicPr>
        <p:blipFill>
          <a:blip r:embed="rId2" cstate="print"/>
          <a:srcRect/>
          <a:stretch>
            <a:fillRect/>
          </a:stretch>
        </p:blipFill>
        <p:spPr bwMode="auto">
          <a:xfrm>
            <a:off x="6940323" y="4825402"/>
            <a:ext cx="1846519" cy="138968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Main Menu</a:t>
            </a:r>
            <a:endParaRPr lang="ru-RU" dirty="0"/>
          </a:p>
        </p:txBody>
      </p:sp>
      <p:sp>
        <p:nvSpPr>
          <p:cNvPr id="3" name="Inhaltsplatzhalter 2"/>
          <p:cNvSpPr>
            <a:spLocks noGrp="1"/>
          </p:cNvSpPr>
          <p:nvPr>
            <p:ph sz="quarter" idx="1"/>
          </p:nvPr>
        </p:nvSpPr>
        <p:spPr/>
        <p:txBody>
          <a:bodyPr>
            <a:normAutofit fontScale="92500" lnSpcReduction="10000"/>
          </a:bodyPr>
          <a:lstStyle/>
          <a:p>
            <a:pPr lvl="1"/>
            <a:r>
              <a:rPr lang="bg-BG" sz="2400" b="1" dirty="0" smtClean="0"/>
              <a:t>Insert </a:t>
            </a:r>
            <a:endParaRPr lang="ru-RU" sz="2400" dirty="0" smtClean="0"/>
          </a:p>
          <a:p>
            <a:r>
              <a:rPr lang="en-GB" sz="2800" dirty="0" smtClean="0"/>
              <a:t>From this section, you can insert audio, video or other multimedia content into your creation. Various options are offered. Resources can be, for example, uploaded from your own device, from Google Drive or </a:t>
            </a:r>
            <a:r>
              <a:rPr lang="en-GB" sz="2800" dirty="0" err="1" smtClean="0"/>
              <a:t>Dropbox</a:t>
            </a:r>
            <a:r>
              <a:rPr lang="en-GB" sz="2800" dirty="0" smtClean="0"/>
              <a:t>, or via links.</a:t>
            </a:r>
            <a:endParaRPr lang="ru-RU" sz="2800" dirty="0" smtClean="0"/>
          </a:p>
          <a:p>
            <a:pPr lvl="1"/>
            <a:r>
              <a:rPr lang="bg-BG" sz="2400" b="1" dirty="0" smtClean="0"/>
              <a:t>Background</a:t>
            </a:r>
            <a:endParaRPr lang="ru-RU" sz="2400" dirty="0" smtClean="0"/>
          </a:p>
          <a:p>
            <a:r>
              <a:rPr lang="en-GB" sz="2800" dirty="0" smtClean="0"/>
              <a:t>From this section, you can customise the basic background and page background of your creation. You can choose a plain background by customising its colour, select a background from the Genially library or upload an external image.</a:t>
            </a:r>
            <a:endParaRPr lang="ru-RU" sz="2800" dirty="0" smtClean="0"/>
          </a:p>
          <a:p>
            <a:endParaRPr lang="ru-RU" dirty="0" smtClean="0"/>
          </a:p>
          <a:p>
            <a:pPr>
              <a:buNone/>
            </a:pP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Main Menu</a:t>
            </a:r>
            <a:endParaRPr lang="ru-RU" dirty="0"/>
          </a:p>
        </p:txBody>
      </p:sp>
      <p:sp>
        <p:nvSpPr>
          <p:cNvPr id="3" name="Inhaltsplatzhalter 2"/>
          <p:cNvSpPr>
            <a:spLocks noGrp="1"/>
          </p:cNvSpPr>
          <p:nvPr>
            <p:ph sz="quarter" idx="1"/>
          </p:nvPr>
        </p:nvSpPr>
        <p:spPr/>
        <p:txBody>
          <a:bodyPr>
            <a:normAutofit/>
          </a:bodyPr>
          <a:lstStyle/>
          <a:p>
            <a:pPr lvl="1"/>
            <a:r>
              <a:rPr lang="bg-BG" sz="2400" b="1" dirty="0" smtClean="0"/>
              <a:t>Pages </a:t>
            </a:r>
            <a:endParaRPr lang="ru-RU" sz="2400" dirty="0" smtClean="0"/>
          </a:p>
          <a:p>
            <a:r>
              <a:rPr lang="en-GB" sz="2800" dirty="0" smtClean="0"/>
              <a:t>From this section, you can edit and manage the pages that make up your creation. Pages can be added, deleted, duplicated, hidden or password-protected. By clicking on the magic wand at the top right of each page, you can open a menu that allows you to set the canvas size, transitions from one page to another and the navigation mode.</a:t>
            </a:r>
            <a:endParaRPr lang="ru-RU" sz="2800" dirty="0" smtClean="0"/>
          </a:p>
          <a:p>
            <a:endParaRPr lang="ru-RU" dirty="0" smtClean="0"/>
          </a:p>
          <a:p>
            <a:pPr>
              <a:buNone/>
            </a:pP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Contextual Menu </a:t>
            </a:r>
          </a:p>
        </p:txBody>
      </p:sp>
      <p:sp>
        <p:nvSpPr>
          <p:cNvPr id="3" name="Inhaltsplatzhalter 2"/>
          <p:cNvSpPr>
            <a:spLocks noGrp="1"/>
          </p:cNvSpPr>
          <p:nvPr>
            <p:ph sz="quarter" idx="1"/>
          </p:nvPr>
        </p:nvSpPr>
        <p:spPr/>
        <p:txBody>
          <a:bodyPr>
            <a:normAutofit/>
          </a:bodyPr>
          <a:lstStyle/>
          <a:p>
            <a:pPr lvl="1"/>
            <a:r>
              <a:rPr lang="bg-BG" sz="2400" b="1" dirty="0" smtClean="0"/>
              <a:t>Contextual Menu </a:t>
            </a:r>
            <a:endParaRPr lang="ru-RU" sz="2400" b="1" dirty="0" smtClean="0"/>
          </a:p>
          <a:p>
            <a:r>
              <a:rPr lang="en-GB" dirty="0" smtClean="0"/>
              <a:t>This menu, which is opened by clicking on any element of the creation, includes a series of functions that allow you to act on the selected element by locking it, inserting an interaction, adding an animation or replacing the element itself. </a:t>
            </a:r>
            <a:endParaRPr lang="ru-RU" dirty="0" smtClean="0"/>
          </a:p>
          <a:p>
            <a:endParaRPr lang="ru-RU" dirty="0" smtClean="0"/>
          </a:p>
          <a:p>
            <a:pPr>
              <a:buNone/>
            </a:pP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Contextual Menu </a:t>
            </a:r>
            <a:endParaRPr lang="ru-RU" dirty="0"/>
          </a:p>
        </p:txBody>
      </p:sp>
      <p:sp>
        <p:nvSpPr>
          <p:cNvPr id="3" name="Inhaltsplatzhalter 2"/>
          <p:cNvSpPr>
            <a:spLocks noGrp="1"/>
          </p:cNvSpPr>
          <p:nvPr>
            <p:ph sz="quarter" idx="1"/>
          </p:nvPr>
        </p:nvSpPr>
        <p:spPr/>
        <p:txBody>
          <a:bodyPr>
            <a:normAutofit/>
          </a:bodyPr>
          <a:lstStyle/>
          <a:p>
            <a:pPr lvl="1">
              <a:buNone/>
            </a:pPr>
            <a:endParaRPr lang="ru-RU" dirty="0" smtClean="0"/>
          </a:p>
          <a:p>
            <a:pPr>
              <a:buNone/>
            </a:pPr>
            <a:endParaRPr lang="ru-RU" dirty="0"/>
          </a:p>
        </p:txBody>
      </p:sp>
      <p:pic>
        <p:nvPicPr>
          <p:cNvPr id="4" name="Immagine 13"/>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500034" y="1928802"/>
            <a:ext cx="8143932" cy="392909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Contextual Menu </a:t>
            </a:r>
            <a:endParaRPr lang="ru-RU" dirty="0"/>
          </a:p>
        </p:txBody>
      </p:sp>
      <p:sp>
        <p:nvSpPr>
          <p:cNvPr id="3" name="Inhaltsplatzhalter 2"/>
          <p:cNvSpPr>
            <a:spLocks noGrp="1"/>
          </p:cNvSpPr>
          <p:nvPr>
            <p:ph sz="quarter" idx="1"/>
          </p:nvPr>
        </p:nvSpPr>
        <p:spPr/>
        <p:txBody>
          <a:bodyPr>
            <a:normAutofit/>
          </a:bodyPr>
          <a:lstStyle/>
          <a:p>
            <a:pPr lvl="1"/>
            <a:r>
              <a:rPr lang="bg-BG" sz="2400" b="1" dirty="0" smtClean="0"/>
              <a:t>Lock </a:t>
            </a:r>
            <a:endParaRPr lang="ru-RU" sz="2400" dirty="0" smtClean="0"/>
          </a:p>
          <a:p>
            <a:r>
              <a:rPr lang="en-GB" sz="2800" dirty="0" smtClean="0"/>
              <a:t>This function allows you to lock the selected element should you wish to modify the rest of the creation without running the risk of modifying it or changing its position by mistake.</a:t>
            </a:r>
            <a:endParaRPr lang="ru-RU" sz="2800" dirty="0" smtClean="0"/>
          </a:p>
          <a:p>
            <a:pPr lvl="1"/>
            <a:r>
              <a:rPr lang="bg-BG" sz="2400" b="1" dirty="0" smtClean="0"/>
              <a:t>Add interactivity</a:t>
            </a:r>
            <a:endParaRPr lang="ru-RU" sz="2400" dirty="0" smtClean="0"/>
          </a:p>
          <a:p>
            <a:r>
              <a:rPr lang="en-GB" sz="2800" dirty="0" smtClean="0"/>
              <a:t>This function allows you to equip the selected element with interactivity. There are seven types of interactivity that can be configured.</a:t>
            </a:r>
            <a:endParaRPr lang="ru-RU" sz="2800" dirty="0" smtClean="0"/>
          </a:p>
          <a:p>
            <a:endParaRPr lang="ru-RU" dirty="0" smtClean="0"/>
          </a:p>
          <a:p>
            <a:pPr>
              <a:buNone/>
            </a:pP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Add interactivity</a:t>
            </a:r>
          </a:p>
        </p:txBody>
      </p:sp>
      <p:sp>
        <p:nvSpPr>
          <p:cNvPr id="3" name="Inhaltsplatzhalter 2"/>
          <p:cNvSpPr>
            <a:spLocks noGrp="1"/>
          </p:cNvSpPr>
          <p:nvPr>
            <p:ph sz="quarter" idx="1"/>
          </p:nvPr>
        </p:nvSpPr>
        <p:spPr/>
        <p:txBody>
          <a:bodyPr>
            <a:normAutofit/>
          </a:bodyPr>
          <a:lstStyle/>
          <a:p>
            <a:pPr lvl="1">
              <a:buNone/>
            </a:pPr>
            <a:endParaRPr lang="ru-RU" dirty="0" smtClean="0"/>
          </a:p>
          <a:p>
            <a:pPr>
              <a:buNone/>
            </a:pPr>
            <a:endParaRPr lang="ru-RU" dirty="0"/>
          </a:p>
        </p:txBody>
      </p:sp>
      <p:pic>
        <p:nvPicPr>
          <p:cNvPr id="5" name="Immagine 14"/>
          <p:cNvPicPr/>
          <p:nvPr/>
        </p:nvPicPr>
        <p:blipFill rotWithShape="1">
          <a:blip r:embed="rId2"/>
          <a:srcRect r="15362"/>
          <a:stretch/>
        </p:blipFill>
        <p:spPr bwMode="auto">
          <a:xfrm>
            <a:off x="642910" y="1857364"/>
            <a:ext cx="7858180" cy="4071966"/>
          </a:xfrm>
          <a:prstGeom prst="rect">
            <a:avLst/>
          </a:prstGeom>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Add interactivity</a:t>
            </a:r>
          </a:p>
        </p:txBody>
      </p:sp>
      <p:sp>
        <p:nvSpPr>
          <p:cNvPr id="3" name="Inhaltsplatzhalter 2"/>
          <p:cNvSpPr>
            <a:spLocks noGrp="1"/>
          </p:cNvSpPr>
          <p:nvPr>
            <p:ph sz="quarter" idx="1"/>
          </p:nvPr>
        </p:nvSpPr>
        <p:spPr/>
        <p:txBody>
          <a:bodyPr>
            <a:normAutofit/>
          </a:bodyPr>
          <a:lstStyle/>
          <a:p>
            <a:pPr lvl="2"/>
            <a:r>
              <a:rPr lang="en-GB" b="1" dirty="0" err="1" smtClean="0"/>
              <a:t>ToolTip</a:t>
            </a:r>
            <a:r>
              <a:rPr lang="en-GB" dirty="0" err="1" smtClean="0"/>
              <a:t>:when</a:t>
            </a:r>
            <a:r>
              <a:rPr lang="en-GB" dirty="0" smtClean="0"/>
              <a:t> the mouse hovers over the selected element, other elements (text, images, videos, links, tables, etc.) appear on the screen.</a:t>
            </a:r>
            <a:endParaRPr lang="ru-RU" dirty="0" smtClean="0"/>
          </a:p>
          <a:p>
            <a:pPr lvl="2"/>
            <a:r>
              <a:rPr lang="en-GB" b="1" dirty="0" smtClean="0"/>
              <a:t>Windows</a:t>
            </a:r>
            <a:r>
              <a:rPr lang="en-GB" dirty="0" smtClean="0"/>
              <a:t>: clicking on the interactive element opens a window with text, images, videos or other content.</a:t>
            </a:r>
            <a:endParaRPr lang="ru-RU" dirty="0" smtClean="0"/>
          </a:p>
          <a:p>
            <a:pPr lvl="2"/>
            <a:r>
              <a:rPr lang="en-GB" b="1" dirty="0" smtClean="0"/>
              <a:t>Go To Page</a:t>
            </a:r>
            <a:r>
              <a:rPr lang="en-GB" dirty="0" smtClean="0"/>
              <a:t>: clicking on the interactive element automatically switches to another page in the creation.</a:t>
            </a:r>
            <a:endParaRPr lang="ru-RU" dirty="0" smtClean="0"/>
          </a:p>
          <a:p>
            <a:pPr lvl="2"/>
            <a:r>
              <a:rPr lang="en-GB" b="1" dirty="0" smtClean="0"/>
              <a:t>Link</a:t>
            </a:r>
            <a:r>
              <a:rPr lang="en-GB" dirty="0" smtClean="0"/>
              <a:t>: clicking on the interactive element opens a web page.</a:t>
            </a:r>
            <a:endParaRPr lang="ru-RU" dirty="0" smtClean="0"/>
          </a:p>
          <a:p>
            <a:pPr lvl="2"/>
            <a:r>
              <a:rPr lang="en-GB" b="1" dirty="0" smtClean="0"/>
              <a:t>Full Screen</a:t>
            </a:r>
            <a:r>
              <a:rPr lang="en-GB" dirty="0" smtClean="0"/>
              <a:t>: clicking on the interactive element expands it to fill the entire screen.</a:t>
            </a:r>
            <a:endParaRPr lang="ru-RU" dirty="0" smtClean="0"/>
          </a:p>
          <a:p>
            <a:pPr lvl="2"/>
            <a:r>
              <a:rPr lang="en-GB" b="1" dirty="0" smtClean="0"/>
              <a:t>Audio</a:t>
            </a:r>
            <a:r>
              <a:rPr lang="en-GB" dirty="0" smtClean="0"/>
              <a:t>: clicking on the interactive element starts an audio.</a:t>
            </a:r>
            <a:endParaRPr lang="ru-RU" dirty="0" smtClean="0"/>
          </a:p>
          <a:p>
            <a:pPr lvl="2"/>
            <a:r>
              <a:rPr lang="en-GB" b="1" dirty="0" smtClean="0"/>
              <a:t>Reveal</a:t>
            </a:r>
            <a:r>
              <a:rPr lang="en-GB" dirty="0" smtClean="0"/>
              <a:t>: clicking on the interactive element displays previously hidden content on the screen.</a:t>
            </a:r>
            <a:endParaRPr lang="ru-RU" dirty="0" smtClean="0"/>
          </a:p>
          <a:p>
            <a:endParaRPr lang="ru-RU" dirty="0" smtClean="0"/>
          </a:p>
          <a:p>
            <a:pPr>
              <a:buNone/>
            </a:pP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Edit animation</a:t>
            </a:r>
          </a:p>
        </p:txBody>
      </p:sp>
      <p:sp>
        <p:nvSpPr>
          <p:cNvPr id="3" name="Inhaltsplatzhalter 2"/>
          <p:cNvSpPr>
            <a:spLocks noGrp="1"/>
          </p:cNvSpPr>
          <p:nvPr>
            <p:ph sz="quarter" idx="1"/>
          </p:nvPr>
        </p:nvSpPr>
        <p:spPr/>
        <p:txBody>
          <a:bodyPr>
            <a:normAutofit/>
          </a:bodyPr>
          <a:lstStyle/>
          <a:p>
            <a:pPr lvl="1"/>
            <a:r>
              <a:rPr lang="bg-BG" sz="2400" b="1" dirty="0" smtClean="0"/>
              <a:t>Edit animation</a:t>
            </a:r>
            <a:endParaRPr lang="ru-RU" sz="2400" dirty="0" smtClean="0"/>
          </a:p>
          <a:p>
            <a:r>
              <a:rPr lang="en-GB" sz="2800" dirty="0" smtClean="0"/>
              <a:t>This function allows the selected element to be brought to life with one or more animations.</a:t>
            </a:r>
            <a:endParaRPr lang="ru-RU" sz="2800" dirty="0" smtClean="0"/>
          </a:p>
          <a:p>
            <a:endParaRPr lang="ru-RU" dirty="0" smtClean="0"/>
          </a:p>
          <a:p>
            <a:pPr>
              <a:buNone/>
            </a:pPr>
            <a:endParaRPr lang="ru-RU" dirty="0"/>
          </a:p>
        </p:txBody>
      </p:sp>
      <p:pic>
        <p:nvPicPr>
          <p:cNvPr id="4" name="Immagine 18"/>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643042" y="3143248"/>
            <a:ext cx="5786478" cy="292895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How to publish your creations?</a:t>
            </a:r>
            <a:endParaRPr lang="ru-RU" dirty="0"/>
          </a:p>
        </p:txBody>
      </p:sp>
      <p:sp>
        <p:nvSpPr>
          <p:cNvPr id="3" name="Inhaltsplatzhalter 2"/>
          <p:cNvSpPr>
            <a:spLocks noGrp="1"/>
          </p:cNvSpPr>
          <p:nvPr>
            <p:ph sz="quarter" idx="1"/>
          </p:nvPr>
        </p:nvSpPr>
        <p:spPr/>
        <p:txBody>
          <a:bodyPr>
            <a:normAutofit/>
          </a:bodyPr>
          <a:lstStyle/>
          <a:p>
            <a:r>
              <a:rPr lang="en-GB" sz="2800" dirty="0" smtClean="0"/>
              <a:t>As you proceed with editing your creation, Genially saves your progress automatically. Once you have finished your work, you are ready to publish it. You can choose whether you want it to be </a:t>
            </a:r>
            <a:r>
              <a:rPr lang="en-GB" sz="2800" b="1" dirty="0" smtClean="0"/>
              <a:t>public</a:t>
            </a:r>
            <a:r>
              <a:rPr lang="en-GB" sz="2800" dirty="0" smtClean="0"/>
              <a:t>, i.e., visible to anyone, indexed in search engines, or </a:t>
            </a:r>
            <a:r>
              <a:rPr lang="en-GB" sz="2800" b="1" dirty="0" smtClean="0"/>
              <a:t>private</a:t>
            </a:r>
            <a:r>
              <a:rPr lang="en-GB" sz="2800" dirty="0" smtClean="0"/>
              <a:t>, i.e., visible only to people with whom you share the display link. This second option is only available to those who purchase the Premium version.</a:t>
            </a:r>
            <a:endParaRPr lang="ru-RU" sz="2800" dirty="0" smtClean="0"/>
          </a:p>
          <a:p>
            <a:endParaRPr lang="ru-RU" dirty="0" smtClean="0"/>
          </a:p>
          <a:p>
            <a:pPr>
              <a:buNone/>
            </a:pP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How to publish your creations?</a:t>
            </a:r>
          </a:p>
        </p:txBody>
      </p:sp>
      <p:sp>
        <p:nvSpPr>
          <p:cNvPr id="3" name="Inhaltsplatzhalter 2"/>
          <p:cNvSpPr>
            <a:spLocks noGrp="1"/>
          </p:cNvSpPr>
          <p:nvPr>
            <p:ph sz="quarter" idx="1"/>
          </p:nvPr>
        </p:nvSpPr>
        <p:spPr/>
        <p:txBody>
          <a:bodyPr>
            <a:normAutofit/>
          </a:bodyPr>
          <a:lstStyle/>
          <a:p>
            <a:r>
              <a:rPr lang="en-GB" sz="2800" dirty="0" smtClean="0"/>
              <a:t>You can publish your genially from the Editor or from the Panel. If you are in the Editor, click on the 'All set!' button at the top right. </a:t>
            </a:r>
            <a:endParaRPr lang="ru-RU" sz="2800" dirty="0" smtClean="0"/>
          </a:p>
          <a:p>
            <a:endParaRPr lang="ru-RU" dirty="0" smtClean="0"/>
          </a:p>
          <a:p>
            <a:pPr>
              <a:buNone/>
            </a:pPr>
            <a:endParaRPr lang="ru-RU" dirty="0"/>
          </a:p>
        </p:txBody>
      </p:sp>
      <p:pic>
        <p:nvPicPr>
          <p:cNvPr id="5" name="Immagine 19"/>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428728" y="3071810"/>
            <a:ext cx="6357982" cy="30718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What is Genially</a:t>
            </a:r>
            <a:r>
              <a:rPr lang="en-GB" dirty="0" smtClean="0"/>
              <a:t>?</a:t>
            </a:r>
            <a:r>
              <a:rPr lang="en-GB" dirty="0" smtClean="0"/>
              <a:t> </a:t>
            </a:r>
            <a:endParaRPr lang="ru-RU" dirty="0"/>
          </a:p>
        </p:txBody>
      </p:sp>
      <p:sp>
        <p:nvSpPr>
          <p:cNvPr id="3" name="Inhaltsplatzhalter 2"/>
          <p:cNvSpPr>
            <a:spLocks noGrp="1"/>
          </p:cNvSpPr>
          <p:nvPr>
            <p:ph sz="quarter" idx="1"/>
          </p:nvPr>
        </p:nvSpPr>
        <p:spPr/>
        <p:txBody>
          <a:bodyPr>
            <a:normAutofit fontScale="85000" lnSpcReduction="20000"/>
          </a:bodyPr>
          <a:lstStyle/>
          <a:p>
            <a:pPr>
              <a:buNone/>
            </a:pPr>
            <a:r>
              <a:rPr lang="en-GB" dirty="0" smtClean="0"/>
              <a:t>Genially is an online and </a:t>
            </a:r>
            <a:r>
              <a:rPr lang="en-GB" dirty="0" err="1" smtClean="0"/>
              <a:t>freemium</a:t>
            </a:r>
            <a:r>
              <a:rPr lang="en-GB" dirty="0" smtClean="0"/>
              <a:t> platform for the creation of </a:t>
            </a:r>
            <a:r>
              <a:rPr lang="en-GB" b="1" dirty="0" smtClean="0"/>
              <a:t>animated and interactive digital content</a:t>
            </a:r>
            <a:r>
              <a:rPr lang="en-GB" dirty="0" smtClean="0"/>
              <a:t>. </a:t>
            </a:r>
            <a:r>
              <a:rPr lang="en-GB" dirty="0" smtClean="0"/>
              <a:t>It is in fact a tool that lends itself to being used in education, in order to facilitate the teaching-learning process both in presence and at a distance.</a:t>
            </a:r>
          </a:p>
          <a:p>
            <a:pPr>
              <a:buNone/>
            </a:pPr>
            <a:r>
              <a:rPr lang="en-GB" u="sng" dirty="0" smtClean="0"/>
              <a:t>Benefits:</a:t>
            </a:r>
            <a:endParaRPr lang="ru-RU" u="sng" dirty="0" smtClean="0"/>
          </a:p>
          <a:p>
            <a:r>
              <a:rPr lang="en-GB" dirty="0" smtClean="0"/>
              <a:t>very </a:t>
            </a:r>
            <a:r>
              <a:rPr lang="en-GB" dirty="0" smtClean="0"/>
              <a:t>simple and intuitive user </a:t>
            </a:r>
            <a:r>
              <a:rPr lang="en-GB" dirty="0" smtClean="0"/>
              <a:t>interface </a:t>
            </a:r>
          </a:p>
          <a:p>
            <a:r>
              <a:rPr lang="en-GB" dirty="0" smtClean="0"/>
              <a:t>pre-set templates </a:t>
            </a:r>
          </a:p>
          <a:p>
            <a:r>
              <a:rPr lang="en-GB" dirty="0" smtClean="0"/>
              <a:t>a </a:t>
            </a:r>
            <a:r>
              <a:rPr lang="en-GB" dirty="0" smtClean="0"/>
              <a:t>wide range of products with great visual </a:t>
            </a:r>
            <a:r>
              <a:rPr lang="en-GB" dirty="0" smtClean="0"/>
              <a:t>impact </a:t>
            </a:r>
          </a:p>
          <a:p>
            <a:r>
              <a:rPr lang="en-GB" dirty="0" smtClean="0"/>
              <a:t>the </a:t>
            </a:r>
            <a:r>
              <a:rPr lang="en-GB" dirty="0" smtClean="0"/>
              <a:t>multimedia nature of the </a:t>
            </a:r>
            <a:r>
              <a:rPr lang="en-GB" dirty="0" smtClean="0"/>
              <a:t>creations</a:t>
            </a:r>
            <a:r>
              <a:rPr lang="en-GB" dirty="0" smtClean="0"/>
              <a:t> </a:t>
            </a:r>
            <a:r>
              <a:rPr lang="en-GB" dirty="0" smtClean="0"/>
              <a:t>(text</a:t>
            </a:r>
            <a:r>
              <a:rPr lang="en-GB" dirty="0" smtClean="0"/>
              <a:t>, images, audio, video</a:t>
            </a:r>
            <a:r>
              <a:rPr lang="en-GB" dirty="0" smtClean="0"/>
              <a:t>) </a:t>
            </a:r>
          </a:p>
          <a:p>
            <a:r>
              <a:rPr lang="en-GB" dirty="0" smtClean="0"/>
              <a:t>the </a:t>
            </a:r>
            <a:r>
              <a:rPr lang="en-GB" dirty="0" smtClean="0"/>
              <a:t>possibility of sharing one's work with others and working together on the same </a:t>
            </a:r>
            <a:r>
              <a:rPr lang="en-GB" dirty="0" smtClean="0"/>
              <a:t>project</a:t>
            </a:r>
            <a:endParaRPr lang="ru-RU" dirty="0" smtClean="0"/>
          </a:p>
          <a:p>
            <a:endParaRPr lang="ru-RU" dirty="0" smtClean="0"/>
          </a:p>
          <a:p>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How to publish your creations?</a:t>
            </a:r>
          </a:p>
        </p:txBody>
      </p:sp>
      <p:sp>
        <p:nvSpPr>
          <p:cNvPr id="3" name="Inhaltsplatzhalter 2"/>
          <p:cNvSpPr>
            <a:spLocks noGrp="1"/>
          </p:cNvSpPr>
          <p:nvPr>
            <p:ph sz="quarter" idx="1"/>
          </p:nvPr>
        </p:nvSpPr>
        <p:spPr/>
        <p:txBody>
          <a:bodyPr>
            <a:normAutofit/>
          </a:bodyPr>
          <a:lstStyle/>
          <a:p>
            <a:r>
              <a:rPr lang="en-GB" sz="2800" dirty="0" smtClean="0"/>
              <a:t>If you are in the Panel, hover your mouse over the thumbnail of the presentation you want to publish, click on the three dots at the top right of the thumbnail, and then click on 'Publish'. </a:t>
            </a:r>
            <a:endParaRPr lang="ru-RU" sz="2800" dirty="0" smtClean="0"/>
          </a:p>
          <a:p>
            <a:endParaRPr lang="ru-RU" dirty="0" smtClean="0"/>
          </a:p>
          <a:p>
            <a:pPr>
              <a:buNone/>
            </a:pPr>
            <a:endParaRPr lang="ru-RU" dirty="0"/>
          </a:p>
        </p:txBody>
      </p:sp>
      <p:pic>
        <p:nvPicPr>
          <p:cNvPr id="6" name="Immagine 20"/>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500166" y="3357562"/>
            <a:ext cx="6215106" cy="285752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How to publish your creations?</a:t>
            </a:r>
          </a:p>
        </p:txBody>
      </p:sp>
      <p:sp>
        <p:nvSpPr>
          <p:cNvPr id="3" name="Inhaltsplatzhalter 2"/>
          <p:cNvSpPr>
            <a:spLocks noGrp="1"/>
          </p:cNvSpPr>
          <p:nvPr>
            <p:ph sz="quarter" idx="1"/>
          </p:nvPr>
        </p:nvSpPr>
        <p:spPr/>
        <p:txBody>
          <a:bodyPr>
            <a:normAutofit/>
          </a:bodyPr>
          <a:lstStyle/>
          <a:p>
            <a:r>
              <a:rPr lang="en-GB" sz="2800" dirty="0" smtClean="0"/>
              <a:t>Choose the publishing mode and then click on 'All set!'. Your genially is now ready to be shared or downloaded.</a:t>
            </a:r>
            <a:endParaRPr lang="ru-RU" sz="2800" dirty="0" smtClean="0"/>
          </a:p>
          <a:p>
            <a:endParaRPr lang="ru-RU" dirty="0" smtClean="0"/>
          </a:p>
          <a:p>
            <a:pPr>
              <a:buNone/>
            </a:pPr>
            <a:endParaRPr lang="ru-RU" dirty="0"/>
          </a:p>
        </p:txBody>
      </p:sp>
      <p:pic>
        <p:nvPicPr>
          <p:cNvPr id="5" name="Immagine 22"/>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928794" y="3214686"/>
            <a:ext cx="5572164" cy="285752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How to share or download your creations?</a:t>
            </a:r>
            <a:endParaRPr lang="ru-RU" dirty="0"/>
          </a:p>
        </p:txBody>
      </p:sp>
      <p:sp>
        <p:nvSpPr>
          <p:cNvPr id="3" name="Inhaltsplatzhalter 2"/>
          <p:cNvSpPr>
            <a:spLocks noGrp="1"/>
          </p:cNvSpPr>
          <p:nvPr>
            <p:ph sz="quarter" idx="1"/>
          </p:nvPr>
        </p:nvSpPr>
        <p:spPr/>
        <p:txBody>
          <a:bodyPr>
            <a:normAutofit fontScale="92500" lnSpcReduction="10000"/>
          </a:bodyPr>
          <a:lstStyle/>
          <a:p>
            <a:pPr fontAlgn="base">
              <a:buNone/>
            </a:pPr>
            <a:r>
              <a:rPr lang="en-GB" sz="2800" dirty="0" smtClean="0"/>
              <a:t>Once you have published your creation, you can share it with whoever you want. Go to the Panel. Hover over the thumbnail of your creation and you will see the share icon. </a:t>
            </a:r>
            <a:r>
              <a:rPr lang="bg-BG" sz="2800" dirty="0" smtClean="0"/>
              <a:t>Click on the icon. You will have several options:</a:t>
            </a:r>
            <a:endParaRPr lang="ru-RU" sz="2800" dirty="0" smtClean="0"/>
          </a:p>
          <a:p>
            <a:pPr lvl="0" fontAlgn="base"/>
            <a:r>
              <a:rPr lang="bg-BG" sz="2800" dirty="0" smtClean="0"/>
              <a:t>Link sharing</a:t>
            </a:r>
            <a:endParaRPr lang="ru-RU" sz="2800" dirty="0" smtClean="0"/>
          </a:p>
          <a:p>
            <a:pPr lvl="0" fontAlgn="base"/>
            <a:r>
              <a:rPr lang="en-GB" sz="2800" dirty="0" smtClean="0"/>
              <a:t>Embedding in a website or blog via </a:t>
            </a:r>
            <a:r>
              <a:rPr lang="en-GB" sz="2800" dirty="0" err="1" smtClean="0"/>
              <a:t>Iframe</a:t>
            </a:r>
            <a:r>
              <a:rPr lang="en-GB" sz="2800" dirty="0" smtClean="0"/>
              <a:t> script</a:t>
            </a:r>
            <a:endParaRPr lang="ru-RU" sz="2800" dirty="0" smtClean="0"/>
          </a:p>
          <a:p>
            <a:pPr lvl="0" fontAlgn="base"/>
            <a:r>
              <a:rPr lang="bg-BG" sz="2800" dirty="0" smtClean="0"/>
              <a:t>Sending by e-mail</a:t>
            </a:r>
            <a:endParaRPr lang="ru-RU" sz="2800" dirty="0" smtClean="0"/>
          </a:p>
          <a:p>
            <a:pPr lvl="0" fontAlgn="base"/>
            <a:r>
              <a:rPr lang="bg-BG" sz="2800" dirty="0" smtClean="0"/>
              <a:t>Sharing on social media</a:t>
            </a:r>
            <a:endParaRPr lang="ru-RU" sz="2800" dirty="0" smtClean="0"/>
          </a:p>
          <a:p>
            <a:pPr lvl="0" fontAlgn="base"/>
            <a:r>
              <a:rPr lang="bg-BG" sz="2800" dirty="0" smtClean="0"/>
              <a:t>Sharing on Google Classroom</a:t>
            </a:r>
            <a:endParaRPr lang="ru-RU" sz="2800" dirty="0" smtClean="0"/>
          </a:p>
          <a:p>
            <a:pPr lvl="0" fontAlgn="base"/>
            <a:r>
              <a:rPr lang="bg-BG" sz="2800" dirty="0" smtClean="0"/>
              <a:t>Sharing on Microsoft Teams</a:t>
            </a:r>
            <a:endParaRPr lang="ru-RU" sz="2800" dirty="0" smtClean="0"/>
          </a:p>
          <a:p>
            <a:endParaRPr lang="ru-RU" dirty="0" smtClean="0"/>
          </a:p>
          <a:p>
            <a:pPr>
              <a:buNone/>
            </a:pP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How to share or download your creations?</a:t>
            </a:r>
            <a:endParaRPr lang="ru-RU" dirty="0"/>
          </a:p>
        </p:txBody>
      </p:sp>
      <p:sp>
        <p:nvSpPr>
          <p:cNvPr id="3" name="Inhaltsplatzhalter 2"/>
          <p:cNvSpPr>
            <a:spLocks noGrp="1"/>
          </p:cNvSpPr>
          <p:nvPr>
            <p:ph sz="quarter" idx="1"/>
          </p:nvPr>
        </p:nvSpPr>
        <p:spPr/>
        <p:txBody>
          <a:bodyPr>
            <a:normAutofit/>
          </a:bodyPr>
          <a:lstStyle/>
          <a:p>
            <a:pPr fontAlgn="base">
              <a:buNone/>
            </a:pPr>
            <a:endParaRPr lang="ru-RU" sz="2800" dirty="0" smtClean="0"/>
          </a:p>
          <a:p>
            <a:endParaRPr lang="ru-RU" dirty="0" smtClean="0"/>
          </a:p>
          <a:p>
            <a:pPr>
              <a:buNone/>
            </a:pPr>
            <a:endParaRPr lang="ru-RU" dirty="0"/>
          </a:p>
        </p:txBody>
      </p:sp>
      <p:pic>
        <p:nvPicPr>
          <p:cNvPr id="4" name="Immagine 27"/>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785786" y="1857364"/>
            <a:ext cx="7572428" cy="4071966"/>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How to share or download your creations?</a:t>
            </a:r>
            <a:endParaRPr lang="ru-RU" dirty="0"/>
          </a:p>
        </p:txBody>
      </p:sp>
      <p:sp>
        <p:nvSpPr>
          <p:cNvPr id="3" name="Inhaltsplatzhalter 2"/>
          <p:cNvSpPr>
            <a:spLocks noGrp="1"/>
          </p:cNvSpPr>
          <p:nvPr>
            <p:ph sz="quarter" idx="1"/>
          </p:nvPr>
        </p:nvSpPr>
        <p:spPr/>
        <p:txBody>
          <a:bodyPr>
            <a:normAutofit fontScale="92500" lnSpcReduction="10000"/>
          </a:bodyPr>
          <a:lstStyle/>
          <a:p>
            <a:pPr fontAlgn="base"/>
            <a:r>
              <a:rPr lang="en-GB" sz="2800" dirty="0" smtClean="0"/>
              <a:t>After publication, if you have purchased the Premium version, you also have the option of downloading your creation. Once again, you will have to hover over the thumbnail of the genially you want to download. This time click on the download icon. You will be able to choose in which format you want to download your work:</a:t>
            </a:r>
            <a:endParaRPr lang="ru-RU" sz="2800" dirty="0" smtClean="0"/>
          </a:p>
          <a:p>
            <a:pPr lvl="0" fontAlgn="base"/>
            <a:r>
              <a:rPr lang="en-GB" sz="2800" dirty="0" smtClean="0"/>
              <a:t>PDF</a:t>
            </a:r>
            <a:endParaRPr lang="ru-RU" sz="2800" dirty="0" smtClean="0"/>
          </a:p>
          <a:p>
            <a:pPr lvl="0" fontAlgn="base"/>
            <a:r>
              <a:rPr lang="en-GB" sz="2800" dirty="0" smtClean="0"/>
              <a:t>JPG</a:t>
            </a:r>
            <a:endParaRPr lang="ru-RU" sz="2800" dirty="0" smtClean="0"/>
          </a:p>
          <a:p>
            <a:pPr lvl="0" fontAlgn="base"/>
            <a:r>
              <a:rPr lang="en-GB" sz="2800" dirty="0" smtClean="0"/>
              <a:t>HTML</a:t>
            </a:r>
            <a:endParaRPr lang="ru-RU" sz="2800" dirty="0" smtClean="0"/>
          </a:p>
          <a:p>
            <a:pPr lvl="0" fontAlgn="base"/>
            <a:r>
              <a:rPr lang="en-GB" sz="2800" dirty="0" smtClean="0"/>
              <a:t>MP4</a:t>
            </a:r>
            <a:endParaRPr lang="ru-RU" sz="2800" dirty="0" smtClean="0"/>
          </a:p>
          <a:p>
            <a:endParaRPr lang="ru-RU" dirty="0" smtClean="0"/>
          </a:p>
          <a:p>
            <a:pPr>
              <a:buNone/>
            </a:pP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357166"/>
            <a:ext cx="8534400" cy="571504"/>
          </a:xfrm>
        </p:spPr>
        <p:txBody>
          <a:bodyPr>
            <a:normAutofit fontScale="90000"/>
          </a:bodyPr>
          <a:lstStyle/>
          <a:p>
            <a:r>
              <a:rPr lang="en-GB" b="1" dirty="0" smtClean="0"/>
              <a:t>How to share or download your creations?</a:t>
            </a:r>
            <a:endParaRPr lang="ru-RU" dirty="0"/>
          </a:p>
        </p:txBody>
      </p:sp>
      <p:sp>
        <p:nvSpPr>
          <p:cNvPr id="3" name="Inhaltsplatzhalter 2"/>
          <p:cNvSpPr>
            <a:spLocks noGrp="1"/>
          </p:cNvSpPr>
          <p:nvPr>
            <p:ph sz="quarter" idx="1"/>
          </p:nvPr>
        </p:nvSpPr>
        <p:spPr/>
        <p:txBody>
          <a:bodyPr>
            <a:normAutofit/>
          </a:bodyPr>
          <a:lstStyle/>
          <a:p>
            <a:pPr fontAlgn="base">
              <a:buNone/>
            </a:pPr>
            <a:endParaRPr lang="ru-RU" sz="2800" dirty="0" smtClean="0"/>
          </a:p>
          <a:p>
            <a:endParaRPr lang="ru-RU" dirty="0" smtClean="0"/>
          </a:p>
          <a:p>
            <a:pPr>
              <a:buNone/>
            </a:pPr>
            <a:endParaRPr lang="ru-RU" dirty="0"/>
          </a:p>
        </p:txBody>
      </p:sp>
      <p:pic>
        <p:nvPicPr>
          <p:cNvPr id="5" name="Immagine 28"/>
          <p:cNvPicPr/>
          <p:nvPr/>
        </p:nvPicPr>
        <p:blipFill>
          <a:blip r:embed="rId2"/>
          <a:stretch>
            <a:fillRect/>
          </a:stretch>
        </p:blipFill>
        <p:spPr>
          <a:xfrm>
            <a:off x="928662" y="2285992"/>
            <a:ext cx="7358114" cy="32861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can be achieved with Genially?</a:t>
            </a:r>
          </a:p>
        </p:txBody>
      </p:sp>
      <p:sp>
        <p:nvSpPr>
          <p:cNvPr id="3" name="Inhaltsplatzhalter 2"/>
          <p:cNvSpPr>
            <a:spLocks noGrp="1"/>
          </p:cNvSpPr>
          <p:nvPr>
            <p:ph sz="quarter" idx="1"/>
          </p:nvPr>
        </p:nvSpPr>
        <p:spPr/>
        <p:txBody>
          <a:bodyPr>
            <a:normAutofit/>
          </a:bodyPr>
          <a:lstStyle/>
          <a:p>
            <a:pPr lvl="0"/>
            <a:r>
              <a:rPr lang="bg-BG" b="1" dirty="0" smtClean="0"/>
              <a:t>Presentations </a:t>
            </a:r>
            <a:endParaRPr lang="ru-RU" dirty="0" smtClean="0"/>
          </a:p>
          <a:p>
            <a:pPr>
              <a:buNone/>
            </a:pPr>
            <a:r>
              <a:rPr lang="en-GB" dirty="0" smtClean="0"/>
              <a:t>Genially offers the possibility of creating presentations or video presentations that can be used by teachers, for the introduction of new topics (also in flipped classroom mode), or by pupils, as support for the presentation of their own in-depth research or group work.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can be achieved with Genially?</a:t>
            </a:r>
          </a:p>
        </p:txBody>
      </p:sp>
      <p:sp>
        <p:nvSpPr>
          <p:cNvPr id="3" name="Inhaltsplatzhalter 2"/>
          <p:cNvSpPr>
            <a:spLocks noGrp="1"/>
          </p:cNvSpPr>
          <p:nvPr>
            <p:ph sz="quarter" idx="1"/>
          </p:nvPr>
        </p:nvSpPr>
        <p:spPr/>
        <p:txBody>
          <a:bodyPr>
            <a:normAutofit/>
          </a:bodyPr>
          <a:lstStyle/>
          <a:p>
            <a:pPr lvl="0"/>
            <a:r>
              <a:rPr lang="bg-BG" b="1" dirty="0" smtClean="0"/>
              <a:t>Explaining from an image</a:t>
            </a:r>
            <a:endParaRPr lang="ru-RU" dirty="0" smtClean="0"/>
          </a:p>
          <a:p>
            <a:pPr>
              <a:buNone/>
            </a:pPr>
            <a:r>
              <a:rPr lang="en-GB" dirty="0" smtClean="0"/>
              <a:t>Genially allows us to let images speak for themselves. By creating an interactive image we can in fact enrich our images with other layers of information (video, audio, text, etc.). This allows teachers to launch new topics from a visual stimulus (a painting, a photograph, a map, etc.), but also allows children to demonstrate what they have learnt or, more generally, to express themselves using a creative mode of expression.</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can be achieved with Genially?</a:t>
            </a:r>
          </a:p>
        </p:txBody>
      </p:sp>
      <p:sp>
        <p:nvSpPr>
          <p:cNvPr id="3" name="Inhaltsplatzhalter 2"/>
          <p:cNvSpPr>
            <a:spLocks noGrp="1"/>
          </p:cNvSpPr>
          <p:nvPr>
            <p:ph sz="quarter" idx="1"/>
          </p:nvPr>
        </p:nvSpPr>
        <p:spPr/>
        <p:txBody>
          <a:bodyPr>
            <a:normAutofit lnSpcReduction="10000"/>
          </a:bodyPr>
          <a:lstStyle/>
          <a:p>
            <a:pPr lvl="0"/>
            <a:r>
              <a:rPr lang="bg-BG" b="1" dirty="0" smtClean="0"/>
              <a:t>Schematising</a:t>
            </a:r>
            <a:endParaRPr lang="ru-RU" dirty="0" smtClean="0"/>
          </a:p>
          <a:p>
            <a:pPr>
              <a:buNone/>
            </a:pPr>
            <a:r>
              <a:rPr lang="en-GB" dirty="0" smtClean="0"/>
              <a:t>With Genially, it is </a:t>
            </a:r>
            <a:r>
              <a:rPr lang="en-GB" dirty="0" smtClean="0"/>
              <a:t>possible </a:t>
            </a:r>
            <a:r>
              <a:rPr lang="en-GB" dirty="0" smtClean="0"/>
              <a:t>to create </a:t>
            </a:r>
            <a:r>
              <a:rPr lang="en-GB" dirty="0" err="1" smtClean="0"/>
              <a:t>infographics</a:t>
            </a:r>
            <a:r>
              <a:rPr lang="en-GB" dirty="0" smtClean="0"/>
              <a:t> to schematise the topics explained or studied, translating them into an accessible and inclusive visual language</a:t>
            </a:r>
            <a:r>
              <a:rPr lang="en-GB" dirty="0" smtClean="0"/>
              <a:t>.</a:t>
            </a:r>
          </a:p>
          <a:p>
            <a:pPr lvl="0"/>
            <a:r>
              <a:rPr lang="bg-BG" b="1" dirty="0" smtClean="0"/>
              <a:t>Illustrate topics, practices and procedures</a:t>
            </a:r>
            <a:endParaRPr lang="ru-RU" dirty="0" smtClean="0"/>
          </a:p>
          <a:p>
            <a:pPr>
              <a:buNone/>
            </a:pPr>
            <a:r>
              <a:rPr lang="en-GB" dirty="0" smtClean="0"/>
              <a:t>Genially provides the possibility of constructing guides, i.e. interactive information documents that neatly bring together the information needed for initial understanding or practical guidance on a study topic, practice or procedure.</a:t>
            </a:r>
            <a:endParaRPr lang="ru-RU" dirty="0" smtClean="0"/>
          </a:p>
          <a:p>
            <a:pPr>
              <a:buNone/>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can be achieved with Genially?</a:t>
            </a:r>
          </a:p>
        </p:txBody>
      </p:sp>
      <p:sp>
        <p:nvSpPr>
          <p:cNvPr id="3" name="Inhaltsplatzhalter 2"/>
          <p:cNvSpPr>
            <a:spLocks noGrp="1"/>
          </p:cNvSpPr>
          <p:nvPr>
            <p:ph sz="quarter" idx="1"/>
          </p:nvPr>
        </p:nvSpPr>
        <p:spPr/>
        <p:txBody>
          <a:bodyPr>
            <a:normAutofit/>
          </a:bodyPr>
          <a:lstStyle/>
          <a:p>
            <a:pPr lvl="0"/>
            <a:r>
              <a:rPr lang="bg-BG" b="1" dirty="0" smtClean="0"/>
              <a:t>Learning by playing</a:t>
            </a:r>
            <a:endParaRPr lang="ru-RU" dirty="0" smtClean="0"/>
          </a:p>
          <a:p>
            <a:pPr>
              <a:buNone/>
            </a:pPr>
            <a:r>
              <a:rPr lang="en-GB" dirty="0" smtClean="0"/>
              <a:t>Genially </a:t>
            </a:r>
            <a:r>
              <a:rPr lang="en-GB" dirty="0" smtClean="0"/>
              <a:t>allows us to create games and quizzes to motivate pupils, actively involve them in the teaching-learning process, assess and promote the memorisation of concepts through fun.</a:t>
            </a:r>
            <a:endParaRPr lang="ru-RU" dirty="0" smtClean="0"/>
          </a:p>
          <a:p>
            <a:pPr lvl="0"/>
            <a:r>
              <a:rPr lang="en-GB" b="1" dirty="0" smtClean="0"/>
              <a:t>Creating learning modules</a:t>
            </a:r>
            <a:endParaRPr lang="ru-RU" dirty="0" smtClean="0"/>
          </a:p>
          <a:p>
            <a:pPr>
              <a:buNone/>
            </a:pPr>
            <a:r>
              <a:rPr lang="en-GB" dirty="0" smtClean="0"/>
              <a:t>Genially </a:t>
            </a:r>
            <a:r>
              <a:rPr lang="en-GB" dirty="0" smtClean="0"/>
              <a:t>allows us to create </a:t>
            </a:r>
            <a:r>
              <a:rPr lang="en-GB" b="1" dirty="0" smtClean="0"/>
              <a:t>training materials that</a:t>
            </a:r>
            <a:r>
              <a:rPr lang="en-GB" dirty="0" smtClean="0"/>
              <a:t> are true learning modules in which learning units are combined with challenges.</a:t>
            </a:r>
            <a:endParaRPr lang="ru-RU" dirty="0" smtClean="0"/>
          </a:p>
          <a:p>
            <a:pPr>
              <a:buNone/>
            </a:pP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smtClean="0"/>
              <a:t>How to register?</a:t>
            </a:r>
            <a:endParaRPr lang="ru-RU" dirty="0"/>
          </a:p>
        </p:txBody>
      </p:sp>
      <p:sp>
        <p:nvSpPr>
          <p:cNvPr id="3" name="Inhaltsplatzhalter 2"/>
          <p:cNvSpPr>
            <a:spLocks noGrp="1"/>
          </p:cNvSpPr>
          <p:nvPr>
            <p:ph sz="quarter" idx="1"/>
          </p:nvPr>
        </p:nvSpPr>
        <p:spPr/>
        <p:txBody>
          <a:bodyPr>
            <a:normAutofit/>
          </a:bodyPr>
          <a:lstStyle/>
          <a:p>
            <a:pPr>
              <a:buNone/>
            </a:pPr>
            <a:r>
              <a:rPr lang="en-GB" dirty="0" smtClean="0"/>
              <a:t>To start using Genially, you must first register.</a:t>
            </a:r>
            <a:endParaRPr lang="ru-RU" dirty="0" smtClean="0"/>
          </a:p>
          <a:p>
            <a:pPr>
              <a:buNone/>
            </a:pPr>
            <a:r>
              <a:rPr lang="en-GB" dirty="0" smtClean="0"/>
              <a:t>You therefore need to go to the home page (</a:t>
            </a:r>
            <a:r>
              <a:rPr lang="en-GB" b="1" dirty="0" smtClean="0"/>
              <a:t>https://genial.ly</a:t>
            </a:r>
            <a:r>
              <a:rPr lang="en-GB" dirty="0" smtClean="0"/>
              <a:t>) and click on the 'Start now. It's free!' button. </a:t>
            </a:r>
            <a:endParaRPr lang="ru-RU" dirty="0" smtClean="0"/>
          </a:p>
          <a:p>
            <a:pPr>
              <a:buNone/>
            </a:pPr>
            <a:endParaRPr lang="ru-RU" dirty="0"/>
          </a:p>
        </p:txBody>
      </p:sp>
      <p:pic>
        <p:nvPicPr>
          <p:cNvPr id="4" name="Immagine 15" descr="Immagine che contiene testo&#10;&#10;Descrizione generata automaticamente"/>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714480" y="3571876"/>
            <a:ext cx="5786478" cy="257176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ronus">
  <a:themeElements>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ronus">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ronus">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2401</Words>
  <Application>Microsoft Office PowerPoint</Application>
  <PresentationFormat>Bildschirmpräsentation (4:3)</PresentationFormat>
  <Paragraphs>144</Paragraphs>
  <Slides>45</Slides>
  <Notes>0</Notes>
  <HiddenSlides>0</HiddenSlides>
  <MMClips>0</MMClips>
  <ScaleCrop>false</ScaleCrop>
  <HeadingPairs>
    <vt:vector size="4" baseType="variant">
      <vt:variant>
        <vt:lpstr>Design</vt:lpstr>
      </vt:variant>
      <vt:variant>
        <vt:i4>1</vt:i4>
      </vt:variant>
      <vt:variant>
        <vt:lpstr>Folientitel</vt:lpstr>
      </vt:variant>
      <vt:variant>
        <vt:i4>45</vt:i4>
      </vt:variant>
    </vt:vector>
  </HeadingPairs>
  <TitlesOfParts>
    <vt:vector size="46" baseType="lpstr">
      <vt:lpstr>Cronus</vt:lpstr>
      <vt:lpstr>4GDP Webinars:  25-26.01.23 Part 2: Genially</vt:lpstr>
      <vt:lpstr>4G Didactic Pills</vt:lpstr>
      <vt:lpstr>Benefits of using interactive learning materials</vt:lpstr>
      <vt:lpstr>What is Genially? </vt:lpstr>
      <vt:lpstr>What can be achieved with Genially?</vt:lpstr>
      <vt:lpstr>What can be achieved with Genially?</vt:lpstr>
      <vt:lpstr>What can be achieved with Genially?</vt:lpstr>
      <vt:lpstr>What can be achieved with Genially?</vt:lpstr>
      <vt:lpstr>How to register?</vt:lpstr>
      <vt:lpstr>How to register?</vt:lpstr>
      <vt:lpstr>How to start creating?</vt:lpstr>
      <vt:lpstr>How to start creating?</vt:lpstr>
      <vt:lpstr>How to start creating?</vt:lpstr>
      <vt:lpstr>How to start creating?</vt:lpstr>
      <vt:lpstr>How to start creating?</vt:lpstr>
      <vt:lpstr>How to start creating?</vt:lpstr>
      <vt:lpstr>How to start creating?</vt:lpstr>
      <vt:lpstr>How to start creating?</vt:lpstr>
      <vt:lpstr>How to assign a title to a genially?</vt:lpstr>
      <vt:lpstr>How to assign a title to a genially?</vt:lpstr>
      <vt:lpstr>How to collaborate with others on the same project?</vt:lpstr>
      <vt:lpstr>How to collaborate with others on the same project?</vt:lpstr>
      <vt:lpstr>How to collaborate with others on the same project?</vt:lpstr>
      <vt:lpstr>How to collaborate with others on the same project?</vt:lpstr>
      <vt:lpstr>What tools and functions do you have at your disposal?</vt:lpstr>
      <vt:lpstr>What tools and functions do you have at your disposal?</vt:lpstr>
      <vt:lpstr>Main menu</vt:lpstr>
      <vt:lpstr>Main Menu</vt:lpstr>
      <vt:lpstr>Main Menu</vt:lpstr>
      <vt:lpstr>Main Menu</vt:lpstr>
      <vt:lpstr>Main Menu</vt:lpstr>
      <vt:lpstr>Contextual Menu </vt:lpstr>
      <vt:lpstr>Contextual Menu </vt:lpstr>
      <vt:lpstr>Contextual Menu </vt:lpstr>
      <vt:lpstr>Add interactivity</vt:lpstr>
      <vt:lpstr>Add interactivity</vt:lpstr>
      <vt:lpstr>Edit animation</vt:lpstr>
      <vt:lpstr>How to publish your creations?</vt:lpstr>
      <vt:lpstr>How to publish your creations?</vt:lpstr>
      <vt:lpstr>How to publish your creations?</vt:lpstr>
      <vt:lpstr>How to publish your creations?</vt:lpstr>
      <vt:lpstr>How to share or download your creations?</vt:lpstr>
      <vt:lpstr>How to share or download your creations?</vt:lpstr>
      <vt:lpstr>How to share or download your creations?</vt:lpstr>
      <vt:lpstr>How to share or download your creations?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Kahoot</dc:title>
  <dc:creator>Пользователь Windows</dc:creator>
  <cp:lastModifiedBy>Пользователь Windows</cp:lastModifiedBy>
  <cp:revision>29</cp:revision>
  <dcterms:created xsi:type="dcterms:W3CDTF">2023-01-24T16:02:05Z</dcterms:created>
  <dcterms:modified xsi:type="dcterms:W3CDTF">2023-01-25T13:15:49Z</dcterms:modified>
</cp:coreProperties>
</file>