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74" r:id="rId4"/>
    <p:sldId id="275"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5" r:id="rId18"/>
    <p:sldId id="304" r:id="rId19"/>
    <p:sldId id="306" r:id="rId20"/>
    <p:sldId id="307" r:id="rId21"/>
    <p:sldId id="308" r:id="rId22"/>
    <p:sldId id="30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17" name="Fußzeilenplatzhalter 16"/>
          <p:cNvSpPr>
            <a:spLocks noGrp="1"/>
          </p:cNvSpPr>
          <p:nvPr>
            <p:ph type="ftr" sz="quarter" idx="11"/>
          </p:nvPr>
        </p:nvSpPr>
        <p:spPr/>
        <p:txBody>
          <a:bodyPr/>
          <a:lstStyle/>
          <a:p>
            <a:endParaRPr lang="ru-RU"/>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3BD3C6-0298-49C1-99F0-74EA0487FE26}" type="slidenum">
              <a:rPr lang="ru-RU" smtClean="0"/>
              <a:pPr/>
              <a:t>‹Nr.›</a:t>
            </a:fld>
            <a:endParaRPr lang="ru-RU"/>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5" name="Fußzeilenplatzhalter 4"/>
          <p:cNvSpPr>
            <a:spLocks noGrp="1"/>
          </p:cNvSpPr>
          <p:nvPr>
            <p:ph type="ftr" sz="quarter" idx="11"/>
          </p:nvPr>
        </p:nvSpPr>
        <p:spPr/>
        <p:txBody>
          <a:bodyPr/>
          <a:lstStyle/>
          <a:p>
            <a:endParaRPr lang="ru-RU"/>
          </a:p>
        </p:txBody>
      </p:sp>
      <p:sp>
        <p:nvSpPr>
          <p:cNvPr id="6" name="Foliennummernplatzhalter 5"/>
          <p:cNvSpPr>
            <a:spLocks noGrp="1"/>
          </p:cNvSpPr>
          <p:nvPr>
            <p:ph type="sldNum" sz="quarter" idx="12"/>
          </p:nvPr>
        </p:nvSpPr>
        <p:spPr/>
        <p:txBody>
          <a:bodyPr/>
          <a:lstStyle/>
          <a:p>
            <a:fld id="{493BD3C6-0298-49C1-99F0-74EA0487FE26}" type="slidenum">
              <a:rPr lang="ru-RU" smtClean="0"/>
              <a:pPr/>
              <a:t>‹Nr.›</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493BD3C6-0298-49C1-99F0-74EA0487FE26}" type="slidenum">
              <a:rPr lang="ru-RU" smtClean="0"/>
              <a:pPr/>
              <a:t>‹Nr.›</a:t>
            </a:fld>
            <a:endParaRPr lang="ru-RU"/>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5" name="Fußzeilenplatzhalter 4"/>
          <p:cNvSpPr>
            <a:spLocks noGrp="1"/>
          </p:cNvSpPr>
          <p:nvPr>
            <p:ph type="ftr" sz="quarter" idx="11"/>
          </p:nvPr>
        </p:nvSpPr>
        <p:spPr/>
        <p:txBody>
          <a:bodyPr/>
          <a:lstStyle/>
          <a:p>
            <a:endParaRPr lang="ru-RU"/>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5" name="Fußzeilenplatzhalter 4"/>
          <p:cNvSpPr>
            <a:spLocks noGrp="1"/>
          </p:cNvSpPr>
          <p:nvPr>
            <p:ph type="ftr" sz="quarter" idx="11"/>
          </p:nvPr>
        </p:nvSpPr>
        <p:spPr/>
        <p:txBody>
          <a:bodyPr/>
          <a:lstStyle/>
          <a:p>
            <a:endParaRPr lang="ru-RU"/>
          </a:p>
        </p:txBody>
      </p:sp>
      <p:sp>
        <p:nvSpPr>
          <p:cNvPr id="6" name="Foliennummernplatzhalter 5"/>
          <p:cNvSpPr>
            <a:spLocks noGrp="1"/>
          </p:cNvSpPr>
          <p:nvPr>
            <p:ph type="sldNum" sz="quarter" idx="12"/>
          </p:nvPr>
        </p:nvSpPr>
        <p:spPr>
          <a:xfrm>
            <a:off x="4361688" y="1026372"/>
            <a:ext cx="457200" cy="441325"/>
          </a:xfrm>
        </p:spPr>
        <p:txBody>
          <a:bodyPr/>
          <a:lstStyle/>
          <a:p>
            <a:fld id="{493BD3C6-0298-49C1-99F0-74EA0487FE26}" type="slidenum">
              <a:rPr lang="ru-RU" smtClean="0"/>
              <a:pPr/>
              <a:t>‹Nr.›</a:t>
            </a:fld>
            <a:endParaRPr lang="ru-RU"/>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ru-RU"/>
          </a:p>
        </p:txBody>
      </p:sp>
      <p:sp>
        <p:nvSpPr>
          <p:cNvPr id="4" name="Datumsplatzhalter 3"/>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3BD3C6-0298-49C1-99F0-74EA0487FE26}" type="slidenum">
              <a:rPr lang="ru-RU" smtClean="0"/>
              <a:pPr/>
              <a:t>‹Nr.›</a:t>
            </a:fld>
            <a:endParaRPr lang="ru-RU"/>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5E74F7F4-05BC-43E3-A60E-C3D76E9E397F}" type="datetimeFigureOut">
              <a:rPr lang="ru-RU" smtClean="0"/>
              <a:pPr/>
              <a:t>25.01.2023</a:t>
            </a:fld>
            <a:endParaRPr lang="ru-RU"/>
          </a:p>
        </p:txBody>
      </p:sp>
      <p:sp>
        <p:nvSpPr>
          <p:cNvPr id="6" name="Fußzeilenplatzhalter 5"/>
          <p:cNvSpPr>
            <a:spLocks noGrp="1"/>
          </p:cNvSpPr>
          <p:nvPr>
            <p:ph type="ftr" sz="quarter" idx="11"/>
          </p:nvPr>
        </p:nvSpPr>
        <p:spPr/>
        <p:txBody>
          <a:bodyPr/>
          <a:lstStyle/>
          <a:p>
            <a:endParaRPr lang="ru-RU"/>
          </a:p>
        </p:txBody>
      </p:sp>
      <p:sp>
        <p:nvSpPr>
          <p:cNvPr id="7" name="Foliennummernplatzhalter 6"/>
          <p:cNvSpPr>
            <a:spLocks noGrp="1"/>
          </p:cNvSpPr>
          <p:nvPr>
            <p:ph type="sldNum" sz="quarter" idx="12"/>
          </p:nvPr>
        </p:nvSpPr>
        <p:spPr/>
        <p:txBody>
          <a:bodyPr/>
          <a:lstStyle/>
          <a:p>
            <a:fld id="{493BD3C6-0298-49C1-99F0-74EA0487FE26}" type="slidenum">
              <a:rPr lang="ru-RU" smtClean="0"/>
              <a:pPr/>
              <a:t>‹Nr.›</a:t>
            </a:fld>
            <a:endParaRPr lang="ru-RU"/>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8" name="Fußzeilenplatzhalter 7"/>
          <p:cNvSpPr>
            <a:spLocks noGrp="1"/>
          </p:cNvSpPr>
          <p:nvPr>
            <p:ph type="ftr" sz="quarter" idx="11"/>
          </p:nvPr>
        </p:nvSpPr>
        <p:spPr>
          <a:xfrm>
            <a:off x="304800" y="6409944"/>
            <a:ext cx="3581400" cy="365760"/>
          </a:xfrm>
        </p:spPr>
        <p:txBody>
          <a:bodyPr/>
          <a:lstStyle/>
          <a:p>
            <a:endParaRPr lang="ru-RU"/>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493BD3C6-0298-49C1-99F0-74EA0487FE26}" type="slidenum">
              <a:rPr lang="ru-RU" smtClean="0"/>
              <a:pPr/>
              <a:t>‹Nr.›</a:t>
            </a:fld>
            <a:endParaRPr lang="ru-RU"/>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4" name="Fußzeilenplatzhalter 3"/>
          <p:cNvSpPr>
            <a:spLocks noGrp="1"/>
          </p:cNvSpPr>
          <p:nvPr>
            <p:ph type="ftr" sz="quarter" idx="11"/>
          </p:nvPr>
        </p:nvSpPr>
        <p:spPr/>
        <p:txBody>
          <a:bodyPr/>
          <a:lstStyle/>
          <a:p>
            <a:endParaRPr lang="ru-RU"/>
          </a:p>
        </p:txBody>
      </p:sp>
      <p:sp>
        <p:nvSpPr>
          <p:cNvPr id="5" name="Foliennummernplatzhalter 4"/>
          <p:cNvSpPr>
            <a:spLocks noGrp="1"/>
          </p:cNvSpPr>
          <p:nvPr>
            <p:ph type="sldNum" sz="quarter" idx="12"/>
          </p:nvPr>
        </p:nvSpPr>
        <p:spPr>
          <a:xfrm>
            <a:off x="4343400" y="1036020"/>
            <a:ext cx="457200" cy="441325"/>
          </a:xfrm>
        </p:spPr>
        <p:txBody>
          <a:bodyPr/>
          <a:lstStyle/>
          <a:p>
            <a:fld id="{493BD3C6-0298-49C1-99F0-74EA0487FE26}" type="slidenum">
              <a:rPr lang="ru-RU" smtClean="0"/>
              <a:pPr/>
              <a:t>‹Nr.›</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3" name="Fußzeilenplatzhalter 2"/>
          <p:cNvSpPr>
            <a:spLocks noGrp="1"/>
          </p:cNvSpPr>
          <p:nvPr>
            <p:ph type="ftr" sz="quarter" idx="11"/>
          </p:nvPr>
        </p:nvSpPr>
        <p:spPr/>
        <p:txBody>
          <a:bodyPr/>
          <a:lstStyle/>
          <a:p>
            <a:endParaRPr lang="ru-RU"/>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93BD3C6-0298-49C1-99F0-74EA0487FE26}" type="slidenum">
              <a:rPr lang="ru-RU" smtClean="0"/>
              <a:pPr/>
              <a:t>‹Nr.›</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93BD3C6-0298-49C1-99F0-74EA0487FE26}" type="slidenum">
              <a:rPr lang="ru-RU" smtClean="0"/>
              <a:pPr/>
              <a:t>‹Nr.›</a:t>
            </a:fld>
            <a:endParaRPr lang="ru-RU"/>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5E74F7F4-05BC-43E3-A60E-C3D76E9E397F}" type="datetimeFigureOut">
              <a:rPr lang="ru-RU" smtClean="0"/>
              <a:pPr/>
              <a:t>25.01.2023</a:t>
            </a:fld>
            <a:endParaRPr lang="ru-RU"/>
          </a:p>
        </p:txBody>
      </p:sp>
      <p:sp>
        <p:nvSpPr>
          <p:cNvPr id="6" name="Fußzeilenplatzhalter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493BD3C6-0298-49C1-99F0-74EA0487FE26}" type="slidenum">
              <a:rPr lang="ru-RU" smtClean="0"/>
              <a:pPr/>
              <a:t>‹Nr.›</a:t>
            </a:fld>
            <a:endParaRPr lang="ru-RU"/>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5E74F7F4-05BC-43E3-A60E-C3D76E9E397F}" type="datetimeFigureOut">
              <a:rPr lang="ru-RU" smtClean="0"/>
              <a:pPr/>
              <a:t>25.01.2023</a:t>
            </a:fld>
            <a:endParaRPr lang="ru-RU"/>
          </a:p>
        </p:txBody>
      </p:sp>
      <p:sp>
        <p:nvSpPr>
          <p:cNvPr id="6" name="Fußzeilenplatzhalter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E74F7F4-05BC-43E3-A60E-C3D76E9E397F}" type="datetimeFigureOut">
              <a:rPr lang="ru-RU" smtClean="0"/>
              <a:pPr/>
              <a:t>25.01.2023</a:t>
            </a:fld>
            <a:endParaRPr lang="ru-RU"/>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93BD3C6-0298-49C1-99F0-74EA0487FE26}" type="slidenum">
              <a:rPr lang="ru-RU" smtClean="0"/>
              <a:pPr/>
              <a:t>‹Nr.›</a:t>
            </a:fld>
            <a:endParaRPr lang="ru-RU"/>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85720" y="214290"/>
            <a:ext cx="5572164" cy="2143140"/>
          </a:xfrm>
        </p:spPr>
        <p:txBody>
          <a:bodyPr>
            <a:normAutofit/>
          </a:bodyPr>
          <a:lstStyle/>
          <a:p>
            <a:r>
              <a:rPr lang="en-US" dirty="0" smtClean="0"/>
              <a:t>4GDP Webinars: </a:t>
            </a:r>
            <a:br>
              <a:rPr lang="en-US" dirty="0" smtClean="0"/>
            </a:br>
            <a:r>
              <a:rPr lang="en-US" dirty="0" smtClean="0"/>
              <a:t>25-26.01.23</a:t>
            </a:r>
            <a:br>
              <a:rPr lang="en-US" dirty="0" smtClean="0"/>
            </a:br>
            <a:r>
              <a:rPr lang="en-US" dirty="0" smtClean="0"/>
              <a:t>Part </a:t>
            </a:r>
            <a:r>
              <a:rPr lang="en-US" dirty="0" smtClean="0"/>
              <a:t>4: </a:t>
            </a:r>
            <a:r>
              <a:rPr lang="en-GB" dirty="0" smtClean="0"/>
              <a:t>Audacity</a:t>
            </a:r>
            <a:endParaRPr lang="ru-RU" b="1" dirty="0"/>
          </a:p>
        </p:txBody>
      </p:sp>
      <p:pic>
        <p:nvPicPr>
          <p:cNvPr id="90116" name="Picture 4" descr="Contact – 4G Didactic Pills"/>
          <p:cNvPicPr>
            <a:picLocks noChangeAspect="1" noChangeArrowheads="1"/>
          </p:cNvPicPr>
          <p:nvPr/>
        </p:nvPicPr>
        <p:blipFill>
          <a:blip r:embed="rId2" cstate="print"/>
          <a:srcRect/>
          <a:stretch>
            <a:fillRect/>
          </a:stretch>
        </p:blipFill>
        <p:spPr bwMode="auto">
          <a:xfrm>
            <a:off x="5500694" y="857232"/>
            <a:ext cx="3400449" cy="1000132"/>
          </a:xfrm>
          <a:prstGeom prst="rect">
            <a:avLst/>
          </a:prstGeom>
          <a:noFill/>
        </p:spPr>
      </p:pic>
      <p:pic>
        <p:nvPicPr>
          <p:cNvPr id="21508" name="Picture 4" descr="Audacity — Вікіпедія"/>
          <p:cNvPicPr>
            <a:picLocks noChangeAspect="1" noChangeArrowheads="1"/>
          </p:cNvPicPr>
          <p:nvPr/>
        </p:nvPicPr>
        <p:blipFill>
          <a:blip r:embed="rId3"/>
          <a:srcRect/>
          <a:stretch>
            <a:fillRect/>
          </a:stretch>
        </p:blipFill>
        <p:spPr bwMode="auto">
          <a:xfrm>
            <a:off x="1142976" y="3071809"/>
            <a:ext cx="6929486" cy="273892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Features of Audacity</a:t>
            </a:r>
            <a:endParaRPr lang="ru-RU" dirty="0"/>
          </a:p>
        </p:txBody>
      </p:sp>
      <p:sp>
        <p:nvSpPr>
          <p:cNvPr id="3" name="Inhaltsplatzhalter 2"/>
          <p:cNvSpPr>
            <a:spLocks noGrp="1"/>
          </p:cNvSpPr>
          <p:nvPr>
            <p:ph sz="quarter" idx="1"/>
          </p:nvPr>
        </p:nvSpPr>
        <p:spPr/>
        <p:txBody>
          <a:bodyPr>
            <a:normAutofit fontScale="77500" lnSpcReduction="20000"/>
          </a:bodyPr>
          <a:lstStyle/>
          <a:p>
            <a:pPr>
              <a:buNone/>
            </a:pPr>
            <a:r>
              <a:rPr lang="en-GB" dirty="0" smtClean="0"/>
              <a:t>•	</a:t>
            </a:r>
            <a:r>
              <a:rPr lang="en-GB" dirty="0" smtClean="0"/>
              <a:t>Editing </a:t>
            </a:r>
            <a:r>
              <a:rPr lang="en-GB" dirty="0" smtClean="0"/>
              <a:t>multiple audio formats such as MP3, MP2, AIFF, FLAC, WAV</a:t>
            </a:r>
            <a:endParaRPr lang="ru-RU" dirty="0" smtClean="0"/>
          </a:p>
          <a:p>
            <a:pPr>
              <a:buNone/>
            </a:pPr>
            <a:r>
              <a:rPr lang="en-GB" dirty="0" smtClean="0"/>
              <a:t>•	Changing the speed or pitch</a:t>
            </a:r>
            <a:endParaRPr lang="ru-RU" dirty="0" smtClean="0"/>
          </a:p>
          <a:p>
            <a:pPr>
              <a:buNone/>
            </a:pPr>
            <a:r>
              <a:rPr lang="en-GB" dirty="0" smtClean="0"/>
              <a:t>•	Ability to record live sound and audio playback on PC</a:t>
            </a:r>
            <a:endParaRPr lang="ru-RU" dirty="0" smtClean="0"/>
          </a:p>
          <a:p>
            <a:pPr>
              <a:buNone/>
            </a:pPr>
            <a:r>
              <a:rPr lang="en-GB" dirty="0" smtClean="0"/>
              <a:t>•	Duplicating, cutting, blending, and grafting different sound documents together</a:t>
            </a:r>
            <a:endParaRPr lang="ru-RU" dirty="0" smtClean="0"/>
          </a:p>
          <a:p>
            <a:pPr>
              <a:buNone/>
            </a:pPr>
            <a:r>
              <a:rPr lang="en-GB" dirty="0" smtClean="0"/>
              <a:t>•	Scrubbing (for Version 2.1.1 and later)</a:t>
            </a:r>
            <a:endParaRPr lang="ru-RU" dirty="0" smtClean="0"/>
          </a:p>
          <a:p>
            <a:pPr>
              <a:buNone/>
            </a:pPr>
            <a:r>
              <a:rPr lang="en-GB" dirty="0" smtClean="0"/>
              <a:t>•	Timer Record that enables users to schedule when a recording begins and ends</a:t>
            </a:r>
            <a:endParaRPr lang="ru-RU" dirty="0" smtClean="0"/>
          </a:p>
          <a:p>
            <a:pPr>
              <a:buNone/>
            </a:pPr>
            <a:r>
              <a:rPr lang="en-GB" dirty="0" smtClean="0"/>
              <a:t>•	Noise reduction</a:t>
            </a:r>
            <a:endParaRPr lang="ru-RU" dirty="0" smtClean="0"/>
          </a:p>
          <a:p>
            <a:pPr>
              <a:buNone/>
            </a:pPr>
            <a:r>
              <a:rPr lang="en-GB" dirty="0" smtClean="0"/>
              <a:t>•	Voice reduction and isolation to create isolated vocal tracks or karaoke tracks</a:t>
            </a:r>
            <a:endParaRPr lang="ru-RU" dirty="0" smtClean="0"/>
          </a:p>
          <a:p>
            <a:pPr>
              <a:buNone/>
            </a:pPr>
            <a:r>
              <a:rPr lang="en-GB" dirty="0" smtClean="0"/>
              <a:t>•	Ability to save and load user pre-sets for effect settings</a:t>
            </a:r>
            <a:endParaRPr lang="ru-RU" dirty="0" smtClean="0"/>
          </a:p>
          <a:p>
            <a:pPr>
              <a:buNone/>
            </a:pPr>
            <a:r>
              <a:rPr lang="en-GB" dirty="0" smtClean="0"/>
              <a:t>•	Converting cassette tapes and records into digital tracks</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What Can You Do with Audacity?</a:t>
            </a:r>
            <a:endParaRPr lang="ru-RU" dirty="0"/>
          </a:p>
        </p:txBody>
      </p:sp>
      <p:sp>
        <p:nvSpPr>
          <p:cNvPr id="3" name="Inhaltsplatzhalter 2"/>
          <p:cNvSpPr>
            <a:spLocks noGrp="1"/>
          </p:cNvSpPr>
          <p:nvPr>
            <p:ph sz="quarter" idx="1"/>
          </p:nvPr>
        </p:nvSpPr>
        <p:spPr/>
        <p:txBody>
          <a:bodyPr>
            <a:normAutofit fontScale="92500" lnSpcReduction="10000"/>
          </a:bodyPr>
          <a:lstStyle/>
          <a:p>
            <a:pPr>
              <a:buNone/>
            </a:pPr>
            <a:r>
              <a:rPr lang="en-GB" dirty="0" smtClean="0"/>
              <a:t>You can:</a:t>
            </a:r>
          </a:p>
          <a:p>
            <a:r>
              <a:rPr lang="en-GB" dirty="0" smtClean="0"/>
              <a:t>create interviews </a:t>
            </a:r>
          </a:p>
          <a:p>
            <a:r>
              <a:rPr lang="en-GB" dirty="0" smtClean="0"/>
              <a:t>work </a:t>
            </a:r>
            <a:r>
              <a:rPr lang="en-GB" dirty="0" smtClean="0"/>
              <a:t>on </a:t>
            </a:r>
            <a:r>
              <a:rPr lang="en-GB" dirty="0" smtClean="0"/>
              <a:t>voiceovers </a:t>
            </a:r>
          </a:p>
          <a:p>
            <a:r>
              <a:rPr lang="en-GB" dirty="0" smtClean="0"/>
              <a:t>edit music </a:t>
            </a:r>
          </a:p>
          <a:p>
            <a:r>
              <a:rPr lang="en-GB" dirty="0" smtClean="0"/>
              <a:t>record podcasts</a:t>
            </a:r>
          </a:p>
          <a:p>
            <a:r>
              <a:rPr lang="en-GB" dirty="0" smtClean="0"/>
              <a:t>remove/edit </a:t>
            </a:r>
            <a:r>
              <a:rPr lang="en-GB" dirty="0" smtClean="0"/>
              <a:t>any kind of voice or </a:t>
            </a:r>
            <a:r>
              <a:rPr lang="en-GB" dirty="0" smtClean="0"/>
              <a:t>sound </a:t>
            </a:r>
          </a:p>
          <a:p>
            <a:r>
              <a:rPr lang="en-GB" dirty="0" smtClean="0"/>
              <a:t>record </a:t>
            </a:r>
            <a:r>
              <a:rPr lang="en-GB" dirty="0" smtClean="0"/>
              <a:t>and mix an entire </a:t>
            </a:r>
            <a:r>
              <a:rPr lang="en-GB" dirty="0" smtClean="0"/>
              <a:t>album </a:t>
            </a:r>
          </a:p>
          <a:p>
            <a:r>
              <a:rPr lang="en-GB" dirty="0" smtClean="0"/>
              <a:t>record auto </a:t>
            </a:r>
            <a:r>
              <a:rPr lang="en-GB" dirty="0" smtClean="0"/>
              <a:t>tune </a:t>
            </a:r>
            <a:r>
              <a:rPr lang="en-GB" dirty="0" smtClean="0"/>
              <a:t>records</a:t>
            </a:r>
          </a:p>
          <a:p>
            <a:r>
              <a:rPr lang="en-GB" dirty="0" smtClean="0"/>
              <a:t>remove </a:t>
            </a:r>
            <a:r>
              <a:rPr lang="en-GB" dirty="0" smtClean="0"/>
              <a:t>background noise, </a:t>
            </a:r>
            <a:endParaRPr lang="en-GB" dirty="0" smtClean="0"/>
          </a:p>
          <a:p>
            <a:r>
              <a:rPr lang="en-GB" dirty="0" smtClean="0"/>
              <a:t>delete </a:t>
            </a:r>
            <a:r>
              <a:rPr lang="en-GB" dirty="0" smtClean="0"/>
              <a:t>awkward silences or the parts you made a </a:t>
            </a:r>
            <a:r>
              <a:rPr lang="en-GB" dirty="0" smtClean="0"/>
              <a:t>misspelling</a:t>
            </a:r>
            <a:endParaRPr lang="ru-RU"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W</a:t>
            </a:r>
            <a:r>
              <a:rPr lang="en-GB" i="1" dirty="0" smtClean="0"/>
              <a:t>hat </a:t>
            </a:r>
            <a:r>
              <a:rPr lang="en-GB" i="1" dirty="0" smtClean="0"/>
              <a:t>do you need to start using Audacity?</a:t>
            </a:r>
            <a:endParaRPr lang="ru-RU" dirty="0"/>
          </a:p>
        </p:txBody>
      </p:sp>
      <p:sp>
        <p:nvSpPr>
          <p:cNvPr id="3" name="Inhaltsplatzhalter 2"/>
          <p:cNvSpPr>
            <a:spLocks noGrp="1"/>
          </p:cNvSpPr>
          <p:nvPr>
            <p:ph sz="quarter" idx="1"/>
          </p:nvPr>
        </p:nvSpPr>
        <p:spPr/>
        <p:txBody>
          <a:bodyPr>
            <a:normAutofit lnSpcReduction="10000"/>
          </a:bodyPr>
          <a:lstStyle/>
          <a:p>
            <a:pPr>
              <a:buNone/>
            </a:pPr>
            <a:r>
              <a:rPr lang="en-GB" dirty="0" smtClean="0"/>
              <a:t>Set up the software.</a:t>
            </a:r>
            <a:endParaRPr lang="ru-RU" dirty="0" smtClean="0"/>
          </a:p>
          <a:p>
            <a:pPr>
              <a:buNone/>
            </a:pPr>
            <a:r>
              <a:rPr lang="en-GB" dirty="0" smtClean="0"/>
              <a:t>•	A computer that supports Audacity software</a:t>
            </a:r>
            <a:endParaRPr lang="ru-RU" dirty="0" smtClean="0"/>
          </a:p>
          <a:p>
            <a:pPr>
              <a:buNone/>
            </a:pPr>
            <a:r>
              <a:rPr lang="en-GB" dirty="0" smtClean="0"/>
              <a:t>•	It’s not necessary, but the sound quality will be better with an external microphone. </a:t>
            </a:r>
            <a:endParaRPr lang="ru-RU" dirty="0" smtClean="0"/>
          </a:p>
          <a:p>
            <a:pPr>
              <a:buNone/>
            </a:pPr>
            <a:r>
              <a:rPr lang="en-GB" dirty="0" smtClean="0"/>
              <a:t> </a:t>
            </a:r>
            <a:endParaRPr lang="ru-RU" dirty="0" smtClean="0"/>
          </a:p>
          <a:p>
            <a:pPr>
              <a:buNone/>
            </a:pPr>
            <a:r>
              <a:rPr lang="en-GB" dirty="0" smtClean="0"/>
              <a:t>Headphones or </a:t>
            </a:r>
            <a:r>
              <a:rPr lang="en-GB" dirty="0" err="1" smtClean="0"/>
              <a:t>earbuds</a:t>
            </a:r>
            <a:r>
              <a:rPr lang="en-GB" dirty="0" smtClean="0"/>
              <a:t> with </a:t>
            </a:r>
            <a:r>
              <a:rPr lang="en-GB" dirty="0" err="1" smtClean="0"/>
              <a:t>mics</a:t>
            </a:r>
            <a:r>
              <a:rPr lang="en-GB" dirty="0" smtClean="0"/>
              <a:t> will also do based on how much voice quality you need.</a:t>
            </a:r>
            <a:endParaRPr lang="ru-RU" dirty="0" smtClean="0"/>
          </a:p>
          <a:p>
            <a:pPr>
              <a:buNone/>
            </a:pPr>
            <a:r>
              <a:rPr lang="en-GB" dirty="0" smtClean="0"/>
              <a:t>Audacity is very easy to use, and it is an excellent piece of software for beginners who want to record and edit voices and records like a pro.</a:t>
            </a:r>
            <a:endParaRPr lang="ru-RU"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Why Should You Use Audacity?</a:t>
            </a:r>
            <a:endParaRPr lang="ru-RU" dirty="0"/>
          </a:p>
        </p:txBody>
      </p:sp>
      <p:sp>
        <p:nvSpPr>
          <p:cNvPr id="3" name="Inhaltsplatzhalter 2"/>
          <p:cNvSpPr>
            <a:spLocks noGrp="1"/>
          </p:cNvSpPr>
          <p:nvPr>
            <p:ph sz="quarter" idx="1"/>
          </p:nvPr>
        </p:nvSpPr>
        <p:spPr/>
        <p:txBody>
          <a:bodyPr>
            <a:normAutofit fontScale="92500" lnSpcReduction="10000"/>
          </a:bodyPr>
          <a:lstStyle/>
          <a:p>
            <a:r>
              <a:rPr lang="en-GB" dirty="0" smtClean="0"/>
              <a:t>One of the best things about Audacity is that it allows working on complex audio projects longer than an hour. It is a consistent and stable software to preserve even under high disk usage and processor loads.</a:t>
            </a:r>
            <a:endParaRPr lang="ru-RU" dirty="0" smtClean="0"/>
          </a:p>
          <a:p>
            <a:r>
              <a:rPr lang="en-GB" dirty="0" smtClean="0"/>
              <a:t>Working with Audacity is incredibly simple. It supports the different recognizable audio files such as MP3 or WAV. You can directly import an existing audio file into the software.</a:t>
            </a:r>
            <a:endParaRPr lang="ru-RU" dirty="0" smtClean="0"/>
          </a:p>
          <a:p>
            <a:r>
              <a:rPr lang="en-GB" dirty="0" smtClean="0"/>
              <a:t>Audacity lets you record in either 16-bit or 24-bit audio. The digital recording and editing software can smoothly convert and combine any sounds you drag and drop into the interface. It does that regardless of the format.</a:t>
            </a:r>
            <a:endParaRPr lang="ru-RU"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Why Should You Use Audacity?</a:t>
            </a:r>
            <a:endParaRPr lang="ru-RU" dirty="0"/>
          </a:p>
        </p:txBody>
      </p:sp>
      <p:sp>
        <p:nvSpPr>
          <p:cNvPr id="3" name="Inhaltsplatzhalter 2"/>
          <p:cNvSpPr>
            <a:spLocks noGrp="1"/>
          </p:cNvSpPr>
          <p:nvPr>
            <p:ph sz="quarter" idx="1"/>
          </p:nvPr>
        </p:nvSpPr>
        <p:spPr/>
        <p:txBody>
          <a:bodyPr>
            <a:normAutofit/>
          </a:bodyPr>
          <a:lstStyle/>
          <a:p>
            <a:r>
              <a:rPr lang="en-GB" dirty="0" smtClean="0"/>
              <a:t>As for editing, users can cut, copy, paste, duplicate, trim audio or arrange multiple clips on the same track. Moreover, the envelope tool enables adding custom fades as well.</a:t>
            </a:r>
            <a:endParaRPr lang="ru-RU" dirty="0" smtClean="0"/>
          </a:p>
          <a:p>
            <a:r>
              <a:rPr lang="en-GB" dirty="0" smtClean="0"/>
              <a:t>Speaking of effects, Audacity provides a large pack of basic effects right out of the box. There are simple Bass and Treble adjustments as well as high- and low-pass filters. </a:t>
            </a:r>
            <a:endParaRPr lang="ru-RU" dirty="0" smtClean="0"/>
          </a:p>
          <a:p>
            <a:r>
              <a:rPr lang="en-GB" dirty="0" smtClean="0"/>
              <a:t>It is an easy-to-use but high in capabilities software to record, edit, and mix audio clips.</a:t>
            </a:r>
            <a:endParaRPr lang="ru-RU"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p:txBody>
          <a:bodyPr>
            <a:normAutofit/>
          </a:bodyPr>
          <a:lstStyle/>
          <a:p>
            <a:pPr>
              <a:buNone/>
            </a:pPr>
            <a:r>
              <a:rPr lang="en-GB" b="1" dirty="0" smtClean="0"/>
              <a:t>Step 1: Find &amp; import the file you want to edit</a:t>
            </a:r>
            <a:endParaRPr lang="ru-RU" dirty="0" smtClean="0"/>
          </a:p>
          <a:p>
            <a:pPr>
              <a:buNone/>
            </a:pPr>
            <a:r>
              <a:rPr lang="en-GB" dirty="0" smtClean="0"/>
              <a:t>Start by importing an audio file into Audacity. It supports common audio formats such as MP3, WAV, and AIFF. You need to install the optional </a:t>
            </a:r>
            <a:r>
              <a:rPr lang="en-GB" dirty="0" err="1" smtClean="0"/>
              <a:t>FFmpeg</a:t>
            </a:r>
            <a:r>
              <a:rPr lang="en-GB" dirty="0" smtClean="0"/>
              <a:t> library for a more extensive range of formats. Note that Audacity cannot import copy-protected music files</a:t>
            </a:r>
            <a:r>
              <a:rPr lang="en-GB" dirty="0" smtClean="0"/>
              <a:t>.</a:t>
            </a:r>
          </a:p>
          <a:p>
            <a:r>
              <a:rPr lang="en-GB" dirty="0" smtClean="0"/>
              <a:t>To import an audio file, select File &gt; Import &gt; Audio.</a:t>
            </a:r>
            <a:endParaRPr lang="ru-RU" dirty="0" smtClean="0"/>
          </a:p>
          <a:p>
            <a:r>
              <a:rPr lang="en-GB" dirty="0" smtClean="0"/>
              <a:t>For a quicker method, just drag and drop the files into the Audacity window.</a:t>
            </a:r>
            <a:endParaRPr lang="ru-RU" dirty="0" smtClean="0"/>
          </a:p>
          <a:p>
            <a:pPr>
              <a:buNone/>
            </a:pPr>
            <a:endParaRPr lang="ru-RU"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3429000"/>
            <a:ext cx="8503920" cy="2928958"/>
          </a:xfrm>
        </p:spPr>
        <p:txBody>
          <a:bodyPr>
            <a:normAutofit/>
          </a:bodyPr>
          <a:lstStyle/>
          <a:p>
            <a:pPr>
              <a:buNone/>
            </a:pPr>
            <a:r>
              <a:rPr lang="en-GB" sz="2000" b="1" dirty="0" smtClean="0"/>
              <a:t>Step 2: Check the waveform</a:t>
            </a:r>
            <a:endParaRPr lang="ru-RU" sz="2000" dirty="0" smtClean="0"/>
          </a:p>
          <a:p>
            <a:r>
              <a:rPr lang="en-GB" sz="2000" dirty="0" smtClean="0"/>
              <a:t>Stereo waveforms in Audacity look like the image above. The audio is louder where the waves reach or closer to the top or bottom (vice versa.) The ruler indicates the length of the audio clip.</a:t>
            </a:r>
            <a:endParaRPr lang="ru-RU" sz="2000" dirty="0" smtClean="0"/>
          </a:p>
          <a:p>
            <a:r>
              <a:rPr lang="en-GB" sz="2000" dirty="0" smtClean="0"/>
              <a:t>Check the waveforms to detect any DC offset, which refers to a waveform that is not </a:t>
            </a:r>
            <a:r>
              <a:rPr lang="en-GB" sz="2000" dirty="0" err="1" smtClean="0"/>
              <a:t>centered</a:t>
            </a:r>
            <a:r>
              <a:rPr lang="en-GB" sz="2000" dirty="0" smtClean="0"/>
              <a:t> on the horizontal line at 0.0 amplitude. Most of the time, it is caused by recording with a faulty audio interface.</a:t>
            </a:r>
            <a:endParaRPr lang="ru-RU" sz="2000" dirty="0" smtClean="0"/>
          </a:p>
          <a:p>
            <a:r>
              <a:rPr lang="en-GB" sz="2000" dirty="0" smtClean="0"/>
              <a:t>Select the clip, click on Normalize to remove the DC offset</a:t>
            </a:r>
            <a:r>
              <a:rPr lang="en-GB" sz="2000" dirty="0" smtClean="0"/>
              <a:t>.</a:t>
            </a:r>
            <a:endParaRPr lang="ru-RU" sz="2000" dirty="0" smtClean="0"/>
          </a:p>
          <a:p>
            <a:pPr>
              <a:buNone/>
            </a:pPr>
            <a:endParaRPr lang="ru-RU" dirty="0" smtClean="0"/>
          </a:p>
          <a:p>
            <a:pPr marL="514350" indent="-514350">
              <a:buNone/>
            </a:pPr>
            <a:endParaRPr lang="ru-RU" dirty="0" smtClean="0"/>
          </a:p>
          <a:p>
            <a:endParaRPr lang="ru-RU" dirty="0"/>
          </a:p>
        </p:txBody>
      </p:sp>
      <p:pic>
        <p:nvPicPr>
          <p:cNvPr id="4" name="Imagem 1"/>
          <p:cNvPicPr/>
          <p:nvPr/>
        </p:nvPicPr>
        <p:blipFill rotWithShape="1">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7056" t="35619" r="50469" b="39548"/>
          <a:stretch/>
        </p:blipFill>
        <p:spPr bwMode="auto">
          <a:xfrm>
            <a:off x="2143108" y="1571612"/>
            <a:ext cx="4857784" cy="1714512"/>
          </a:xfrm>
          <a:prstGeom prst="rect">
            <a:avLst/>
          </a:prstGeom>
          <a:ln>
            <a:noFill/>
          </a:ln>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fontScale="92500" lnSpcReduction="20000"/>
          </a:bodyPr>
          <a:lstStyle/>
          <a:p>
            <a:pPr>
              <a:buNone/>
            </a:pPr>
            <a:r>
              <a:rPr lang="en-GB" sz="2600" b="1" dirty="0" smtClean="0"/>
              <a:t>Step 3: Select and change the range of audio you want</a:t>
            </a:r>
            <a:endParaRPr lang="ru-RU" sz="2600" dirty="0" smtClean="0"/>
          </a:p>
          <a:p>
            <a:r>
              <a:rPr lang="en-GB" dirty="0" smtClean="0"/>
              <a:t>To change any part of your audio clip, first, select the part you want to change. You can cut, copy, paste, and duplicate, just like editing a selected text</a:t>
            </a:r>
            <a:r>
              <a:rPr lang="en-GB" dirty="0" smtClean="0"/>
              <a:t>.</a:t>
            </a:r>
          </a:p>
          <a:p>
            <a:endParaRPr lang="ru-RU" dirty="0" smtClean="0"/>
          </a:p>
          <a:p>
            <a:r>
              <a:rPr lang="en-GB" dirty="0" smtClean="0"/>
              <a:t>The image above shows Audacity’s toolbar. So, how to zoom in Audacity? You can use the magnifiers to zoom in and out or  View &gt; Zoom &gt; Zoom In (or Ctrl + 1) and View &gt; Zoom &gt; Zoom Out (or Ctrl + 3).</a:t>
            </a:r>
            <a:endParaRPr lang="ru-RU" dirty="0" smtClean="0"/>
          </a:p>
          <a:p>
            <a:r>
              <a:rPr lang="en-GB" dirty="0" smtClean="0"/>
              <a:t>Zooming in and out helps you make the most of the window space. Once you select a specific range of audio and click on play, you can listen to only the selected part.</a:t>
            </a:r>
            <a:endParaRPr lang="ru-RU" dirty="0" smtClean="0"/>
          </a:p>
          <a:p>
            <a:pPr>
              <a:buNone/>
            </a:pPr>
            <a:endParaRPr lang="ru-RU" dirty="0" smtClean="0"/>
          </a:p>
          <a:p>
            <a:pPr marL="514350" indent="-514350">
              <a:buNone/>
            </a:pPr>
            <a:endParaRPr lang="ru-RU" dirty="0" smtClean="0"/>
          </a:p>
          <a:p>
            <a:endParaRPr lang="ru-RU" dirty="0"/>
          </a:p>
        </p:txBody>
      </p:sp>
      <p:pic>
        <p:nvPicPr>
          <p:cNvPr id="4" name="Picture 25"/>
          <p:cNvPicPr/>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928926" y="3429000"/>
            <a:ext cx="3200400" cy="26225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a:bodyPr>
          <a:lstStyle/>
          <a:p>
            <a:pPr>
              <a:buNone/>
            </a:pPr>
            <a:r>
              <a:rPr lang="en-GB" sz="2400" i="1" dirty="0" smtClean="0"/>
              <a:t>How to split audio in Audacity?</a:t>
            </a:r>
            <a:endParaRPr lang="ru-RU" sz="2400" dirty="0" smtClean="0"/>
          </a:p>
          <a:p>
            <a:pPr>
              <a:buNone/>
            </a:pPr>
            <a:r>
              <a:rPr lang="en-GB" sz="2400" dirty="0" smtClean="0"/>
              <a:t>1.	Click on the selection tool and select the split point in the clip.</a:t>
            </a:r>
            <a:endParaRPr lang="ru-RU" sz="2400" dirty="0" smtClean="0"/>
          </a:p>
          <a:p>
            <a:pPr>
              <a:buNone/>
            </a:pPr>
            <a:r>
              <a:rPr lang="en-GB" sz="2400" dirty="0" smtClean="0"/>
              <a:t>2.	Then select Edit and Clip Boundaries.</a:t>
            </a:r>
            <a:endParaRPr lang="ru-RU" sz="2400" dirty="0" smtClean="0"/>
          </a:p>
          <a:p>
            <a:pPr>
              <a:buNone/>
            </a:pPr>
            <a:r>
              <a:rPr lang="en-GB" sz="2400" dirty="0" smtClean="0"/>
              <a:t>3.	Select Split.</a:t>
            </a:r>
            <a:endParaRPr lang="ru-RU" sz="2400" dirty="0" smtClean="0"/>
          </a:p>
          <a:p>
            <a:pPr>
              <a:buNone/>
            </a:pPr>
            <a:r>
              <a:rPr lang="en-GB" sz="2400" dirty="0" smtClean="0"/>
              <a:t>4.	Or use the keyboard shortcuts Command + I on the Mac or Control + I on the PC to Split the audio.</a:t>
            </a:r>
            <a:endParaRPr lang="ru-RU" sz="2400" dirty="0" smtClean="0"/>
          </a:p>
          <a:p>
            <a:pPr>
              <a:buNone/>
            </a:pPr>
            <a:r>
              <a:rPr lang="en-GB" sz="2400" dirty="0" smtClean="0"/>
              <a:t>If you make any mistakes, you can always click on Edit &gt; Undo.</a:t>
            </a:r>
            <a:endParaRPr lang="ru-RU" sz="2400"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a:bodyPr>
          <a:lstStyle/>
          <a:p>
            <a:pPr>
              <a:buNone/>
            </a:pPr>
            <a:r>
              <a:rPr lang="en-GB" sz="2400" i="1" dirty="0" smtClean="0"/>
              <a:t>How to trim audio in Audacity?</a:t>
            </a:r>
            <a:endParaRPr lang="ru-RU" sz="2400" dirty="0" smtClean="0"/>
          </a:p>
          <a:p>
            <a:pPr>
              <a:buNone/>
            </a:pPr>
            <a:r>
              <a:rPr lang="en-GB" sz="2400" dirty="0" smtClean="0"/>
              <a:t>Make sure to stop the audio by pressing Space if it’s still playing. Select the excerpt you want to delete. Click on Edit &gt; Remove Special &gt; Trim Audio. You can undo or redo if you make mistakes. After you delete the selected parts or trim the audio, the remaining excerpt might be away from the track’s beginning. Use Tracks &gt; Align Tracks &gt; Start to Zero to align it.</a:t>
            </a:r>
            <a:endParaRPr lang="ru-RU" sz="2400" dirty="0" smtClean="0"/>
          </a:p>
          <a:p>
            <a:pPr>
              <a:buNone/>
            </a:pPr>
            <a:r>
              <a:rPr lang="en-GB" sz="2400" dirty="0" smtClean="0"/>
              <a:t>However, this is not necessary when exporting the file because Audacity ignores the white space while exporting.</a:t>
            </a:r>
            <a:endParaRPr lang="ru-RU" sz="2400"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4G Didactic Pills</a:t>
            </a:r>
            <a:endParaRPr lang="ru-RU" dirty="0"/>
          </a:p>
        </p:txBody>
      </p:sp>
      <p:sp>
        <p:nvSpPr>
          <p:cNvPr id="3" name="Inhaltsplatzhalter 2"/>
          <p:cNvSpPr>
            <a:spLocks noGrp="1"/>
          </p:cNvSpPr>
          <p:nvPr>
            <p:ph sz="quarter" idx="1"/>
          </p:nvPr>
        </p:nvSpPr>
        <p:spPr/>
        <p:txBody>
          <a:bodyPr>
            <a:normAutofit fontScale="92500"/>
          </a:bodyPr>
          <a:lstStyle/>
          <a:p>
            <a:pPr fontAlgn="base"/>
            <a:r>
              <a:rPr lang="en-US" dirty="0" smtClean="0"/>
              <a:t>The project aims to produce short multimedia contents which we have called “</a:t>
            </a:r>
            <a:r>
              <a:rPr lang="en-US" b="1" dirty="0" smtClean="0"/>
              <a:t>Didactic Pills</a:t>
            </a:r>
            <a:r>
              <a:rPr lang="en-US" dirty="0" smtClean="0"/>
              <a:t>” (to be used with PC/Mac, tablet or </a:t>
            </a:r>
            <a:r>
              <a:rPr lang="en-US" dirty="0" err="1" smtClean="0"/>
              <a:t>smartphone</a:t>
            </a:r>
            <a:r>
              <a:rPr lang="en-US" dirty="0" smtClean="0"/>
              <a:t>) addressing the “life competences” (</a:t>
            </a:r>
            <a:r>
              <a:rPr lang="en-US" b="1" dirty="0" smtClean="0"/>
              <a:t>LIFE SKILLS</a:t>
            </a:r>
            <a:r>
              <a:rPr lang="en-US" dirty="0" smtClean="0"/>
              <a:t>) whose importance has been underlined by many European documents.</a:t>
            </a:r>
          </a:p>
          <a:p>
            <a:pPr fontAlgn="base"/>
            <a:r>
              <a:rPr lang="en-US" dirty="0" smtClean="0"/>
              <a:t>The </a:t>
            </a:r>
            <a:r>
              <a:rPr lang="en-US" b="1" dirty="0" smtClean="0"/>
              <a:t>Didactic Pills</a:t>
            </a:r>
            <a:r>
              <a:rPr lang="en-US" dirty="0" smtClean="0"/>
              <a:t> present problematic stories and different options for dealing with them. The Didactic Pills aim to stimulate students to reflect and to encourage discussion among peers and with teachers in order to make students better understand the importance of acquiring life skills.</a:t>
            </a:r>
          </a:p>
          <a:p>
            <a:endParaRPr lang="ru-RU" dirty="0"/>
          </a:p>
        </p:txBody>
      </p:sp>
      <p:pic>
        <p:nvPicPr>
          <p:cNvPr id="95234" name="Picture 2" descr="euProjects: Course categories"/>
          <p:cNvPicPr>
            <a:picLocks noChangeAspect="1" noChangeArrowheads="1"/>
          </p:cNvPicPr>
          <p:nvPr/>
        </p:nvPicPr>
        <p:blipFill>
          <a:blip r:embed="rId2" cstate="print"/>
          <a:srcRect/>
          <a:stretch>
            <a:fillRect/>
          </a:stretch>
        </p:blipFill>
        <p:spPr bwMode="auto">
          <a:xfrm>
            <a:off x="7643834" y="285728"/>
            <a:ext cx="1132139" cy="85204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a:bodyPr>
          <a:lstStyle/>
          <a:p>
            <a:pPr>
              <a:buNone/>
            </a:pPr>
            <a:r>
              <a:rPr lang="en-GB" sz="2400" b="1" dirty="0" smtClean="0"/>
              <a:t>Step 4: Make the last second fade out</a:t>
            </a:r>
            <a:endParaRPr lang="ru-RU" sz="2400" dirty="0" smtClean="0"/>
          </a:p>
          <a:p>
            <a:pPr>
              <a:buNone/>
            </a:pPr>
            <a:r>
              <a:rPr lang="en-GB" sz="2400" dirty="0" smtClean="0"/>
              <a:t>How to use Audacity fade out?</a:t>
            </a:r>
            <a:endParaRPr lang="ru-RU" sz="2400" dirty="0" smtClean="0"/>
          </a:p>
          <a:p>
            <a:pPr>
              <a:buNone/>
            </a:pPr>
            <a:r>
              <a:rPr lang="en-GB" sz="2400" dirty="0" smtClean="0"/>
              <a:t>•	Click the Skip to End button to go to the end of the track.</a:t>
            </a:r>
            <a:endParaRPr lang="ru-RU" sz="2400" dirty="0" smtClean="0"/>
          </a:p>
          <a:p>
            <a:pPr>
              <a:buNone/>
            </a:pPr>
            <a:r>
              <a:rPr lang="en-GB" sz="2400" dirty="0" smtClean="0"/>
              <a:t>•	Zoom in to see the last one or two seconds just before the end.</a:t>
            </a:r>
            <a:endParaRPr lang="ru-RU" sz="2400" dirty="0" smtClean="0"/>
          </a:p>
          <a:p>
            <a:pPr>
              <a:buNone/>
            </a:pPr>
            <a:r>
              <a:rPr lang="en-GB" sz="2400" dirty="0" smtClean="0"/>
              <a:t>•	Click the waveform one second before the end.</a:t>
            </a:r>
            <a:endParaRPr lang="ru-RU" sz="2400" dirty="0" smtClean="0"/>
          </a:p>
          <a:p>
            <a:pPr>
              <a:buNone/>
            </a:pPr>
            <a:r>
              <a:rPr lang="en-GB" sz="2400" dirty="0" smtClean="0"/>
              <a:t>•	Select &gt; Region &gt; Cursor to Track End.</a:t>
            </a:r>
            <a:endParaRPr lang="ru-RU" sz="2400" dirty="0" smtClean="0"/>
          </a:p>
          <a:p>
            <a:pPr>
              <a:buNone/>
            </a:pPr>
            <a:r>
              <a:rPr lang="en-GB" sz="2400" dirty="0" smtClean="0"/>
              <a:t>•	Then, select Effect &gt; Fade Out to make the audio smoothly fade out.</a:t>
            </a:r>
            <a:endParaRPr lang="ru-RU" sz="2400"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lnSpcReduction="10000"/>
          </a:bodyPr>
          <a:lstStyle/>
          <a:p>
            <a:pPr>
              <a:buNone/>
            </a:pPr>
            <a:r>
              <a:rPr lang="en-GB" sz="2400" b="1" dirty="0" smtClean="0"/>
              <a:t>Step 5: Export the final version</a:t>
            </a:r>
            <a:endParaRPr lang="ru-RU" sz="2400" dirty="0" smtClean="0"/>
          </a:p>
          <a:p>
            <a:r>
              <a:rPr lang="en-GB" sz="2400" dirty="0" smtClean="0"/>
              <a:t>Mind that when you select File &gt; Save Project &gt; Save Project, you are just saving the file as an Audacity project, and it can only be opened with Audacity. If you want to open your file in other applications such as Windows Media Player or Apple Music/iTunes, you need to export it.</a:t>
            </a:r>
            <a:endParaRPr lang="ru-RU" sz="2400" dirty="0" smtClean="0"/>
          </a:p>
          <a:p>
            <a:r>
              <a:rPr lang="en-GB" sz="2400" dirty="0" smtClean="0"/>
              <a:t>Before you export the file, go to the Import/Export Preferences and see under When exporting tracks to an audio file, then uncheck “Show Metadata Editor prior to export step.”</a:t>
            </a:r>
            <a:endParaRPr lang="ru-RU" sz="2400" dirty="0" smtClean="0"/>
          </a:p>
          <a:p>
            <a:r>
              <a:rPr lang="en-GB" sz="2400" dirty="0" smtClean="0"/>
              <a:t>This Metadata Editor adds extra information about the voice or music into the file. You can always check it back if necessary.</a:t>
            </a:r>
            <a:endParaRPr lang="ru-RU" sz="2400"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do you use Audacity step by step?</a:t>
            </a:r>
            <a:endParaRPr lang="ru-RU" dirty="0"/>
          </a:p>
        </p:txBody>
      </p:sp>
      <p:sp>
        <p:nvSpPr>
          <p:cNvPr id="3" name="Inhaltsplatzhalter 2"/>
          <p:cNvSpPr>
            <a:spLocks noGrp="1"/>
          </p:cNvSpPr>
          <p:nvPr>
            <p:ph sz="quarter" idx="1"/>
          </p:nvPr>
        </p:nvSpPr>
        <p:spPr>
          <a:xfrm>
            <a:off x="214282" y="1714488"/>
            <a:ext cx="8503920" cy="4643470"/>
          </a:xfrm>
        </p:spPr>
        <p:txBody>
          <a:bodyPr>
            <a:normAutofit/>
          </a:bodyPr>
          <a:lstStyle/>
          <a:p>
            <a:pPr>
              <a:buNone/>
            </a:pPr>
            <a:r>
              <a:rPr lang="en-GB" sz="2400" b="1" dirty="0" smtClean="0"/>
              <a:t>Step 6: Test your audio</a:t>
            </a:r>
            <a:endParaRPr lang="ru-RU" sz="2400" dirty="0" smtClean="0"/>
          </a:p>
          <a:p>
            <a:r>
              <a:rPr lang="en-GB" sz="2400" dirty="0" smtClean="0"/>
              <a:t>Finally, you should test the audio file you saved. Open the exported file (not the Audacity project file or the AUP in short) in Windows Media Player or Apple Music/iTunes etc.</a:t>
            </a:r>
            <a:endParaRPr lang="ru-RU" sz="2400" dirty="0" smtClean="0"/>
          </a:p>
          <a:p>
            <a:r>
              <a:rPr lang="en-GB" sz="2400" dirty="0" smtClean="0"/>
              <a:t>Don’t forget to save the changes in your Audacity project file if you want to make additional changes to the final version in the future.</a:t>
            </a:r>
            <a:endParaRPr lang="ru-RU" sz="2400" dirty="0" smtClean="0"/>
          </a:p>
          <a:p>
            <a:pPr>
              <a:buNone/>
            </a:pP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smtClean="0"/>
              <a:t>Benefits of using interactive learning materials</a:t>
            </a:r>
            <a:endParaRPr lang="ru-RU" dirty="0"/>
          </a:p>
        </p:txBody>
      </p:sp>
      <p:sp>
        <p:nvSpPr>
          <p:cNvPr id="3" name="Inhaltsplatzhalter 2"/>
          <p:cNvSpPr>
            <a:spLocks noGrp="1"/>
          </p:cNvSpPr>
          <p:nvPr>
            <p:ph sz="quarter" idx="1"/>
          </p:nvPr>
        </p:nvSpPr>
        <p:spPr/>
        <p:txBody>
          <a:bodyPr/>
          <a:lstStyle/>
          <a:p>
            <a:r>
              <a:rPr lang="en-GB" dirty="0" smtClean="0"/>
              <a:t>Increased engagement</a:t>
            </a:r>
            <a:endParaRPr lang="ru-RU" dirty="0" smtClean="0"/>
          </a:p>
          <a:p>
            <a:r>
              <a:rPr lang="en-GB" dirty="0" smtClean="0"/>
              <a:t>Sharpened critical thinking skills</a:t>
            </a:r>
            <a:endParaRPr lang="ru-RU" dirty="0" smtClean="0"/>
          </a:p>
          <a:p>
            <a:r>
              <a:rPr lang="en-GB" dirty="0" smtClean="0"/>
              <a:t>Opportunities to practice</a:t>
            </a:r>
            <a:endParaRPr lang="ru-RU" dirty="0" smtClean="0"/>
          </a:p>
          <a:p>
            <a:r>
              <a:rPr lang="en-GB" dirty="0" smtClean="0"/>
              <a:t>Situations as close to reality as possible</a:t>
            </a:r>
            <a:endParaRPr lang="ru-RU" dirty="0" smtClean="0"/>
          </a:p>
          <a:p>
            <a:r>
              <a:rPr lang="en-GB" dirty="0" smtClean="0"/>
              <a:t>Cooperation and team work</a:t>
            </a:r>
            <a:endParaRPr lang="ru-RU" dirty="0" smtClean="0"/>
          </a:p>
          <a:p>
            <a:r>
              <a:rPr lang="en-US" dirty="0" smtClean="0"/>
              <a:t>Boosted motivation</a:t>
            </a:r>
            <a:endParaRPr lang="ru-RU" dirty="0" smtClean="0"/>
          </a:p>
          <a:p>
            <a:endParaRPr lang="ru-RU" dirty="0"/>
          </a:p>
        </p:txBody>
      </p:sp>
      <p:pic>
        <p:nvPicPr>
          <p:cNvPr id="95234" name="Picture 2" descr="euProjects: Course categories"/>
          <p:cNvPicPr>
            <a:picLocks noChangeAspect="1" noChangeArrowheads="1"/>
          </p:cNvPicPr>
          <p:nvPr/>
        </p:nvPicPr>
        <p:blipFill>
          <a:blip r:embed="rId2" cstate="print"/>
          <a:srcRect/>
          <a:stretch>
            <a:fillRect/>
          </a:stretch>
        </p:blipFill>
        <p:spPr bwMode="auto">
          <a:xfrm>
            <a:off x="6940323" y="4825402"/>
            <a:ext cx="1846519" cy="138968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smtClean="0"/>
              <a:t>Podcasts</a:t>
            </a:r>
            <a:endParaRPr lang="ru-RU" dirty="0"/>
          </a:p>
        </p:txBody>
      </p:sp>
      <p:sp>
        <p:nvSpPr>
          <p:cNvPr id="3" name="Inhaltsplatzhalter 2"/>
          <p:cNvSpPr>
            <a:spLocks noGrp="1"/>
          </p:cNvSpPr>
          <p:nvPr>
            <p:ph sz="quarter" idx="1"/>
          </p:nvPr>
        </p:nvSpPr>
        <p:spPr/>
        <p:txBody>
          <a:bodyPr>
            <a:normAutofit/>
          </a:bodyPr>
          <a:lstStyle/>
          <a:p>
            <a:r>
              <a:rPr lang="en-GB" dirty="0" smtClean="0"/>
              <a:t>The podcast is a material delivered in the form of audio, very similar to a radio broadcast. The difference is that it is available for the consumer to listen whenever he/she wants, it is not a live program.</a:t>
            </a:r>
            <a:endParaRPr lang="ru-RU" dirty="0" smtClean="0"/>
          </a:p>
          <a:p>
            <a:r>
              <a:rPr lang="en-GB" dirty="0" smtClean="0"/>
              <a:t>The </a:t>
            </a:r>
            <a:r>
              <a:rPr lang="en-GB" dirty="0" smtClean="0"/>
              <a:t>podcasts are very good for those who have an intense routine, because it is possible to listen to it at any time of the day, very different from videos and texts, in which it is necessary to stop for a while and focus attention only on the material.</a:t>
            </a:r>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to create a podcast?</a:t>
            </a:r>
            <a:endParaRPr lang="ru-RU" dirty="0"/>
          </a:p>
        </p:txBody>
      </p:sp>
      <p:sp>
        <p:nvSpPr>
          <p:cNvPr id="3" name="Inhaltsplatzhalter 2"/>
          <p:cNvSpPr>
            <a:spLocks noGrp="1"/>
          </p:cNvSpPr>
          <p:nvPr>
            <p:ph sz="quarter" idx="1"/>
          </p:nvPr>
        </p:nvSpPr>
        <p:spPr/>
        <p:txBody>
          <a:bodyPr>
            <a:normAutofit fontScale="85000" lnSpcReduction="10000"/>
          </a:bodyPr>
          <a:lstStyle/>
          <a:p>
            <a:pPr marL="514350" indent="-514350">
              <a:buNone/>
            </a:pPr>
            <a:r>
              <a:rPr lang="en-US" b="1" dirty="0" smtClean="0"/>
              <a:t>1. Planning</a:t>
            </a:r>
            <a:r>
              <a:rPr lang="en-US" dirty="0" smtClean="0"/>
              <a:t> </a:t>
            </a:r>
          </a:p>
          <a:p>
            <a:pPr marL="514350" indent="-514350">
              <a:buNone/>
            </a:pPr>
            <a:r>
              <a:rPr lang="en-US" dirty="0" smtClean="0"/>
              <a:t>B</a:t>
            </a:r>
            <a:r>
              <a:rPr lang="en-GB" dirty="0" err="1" smtClean="0"/>
              <a:t>efore</a:t>
            </a:r>
            <a:r>
              <a:rPr lang="en-GB" dirty="0" smtClean="0"/>
              <a:t> </a:t>
            </a:r>
            <a:r>
              <a:rPr lang="en-GB" dirty="0" smtClean="0"/>
              <a:t>you go into action and record, you need to look at some elements that are important for the podcast and apply that planning. They are:</a:t>
            </a:r>
            <a:endParaRPr lang="ru-RU" dirty="0" smtClean="0"/>
          </a:p>
          <a:p>
            <a:pPr>
              <a:buNone/>
            </a:pPr>
            <a:r>
              <a:rPr lang="en-GB" dirty="0" smtClean="0"/>
              <a:t>•	audience to be </a:t>
            </a:r>
            <a:r>
              <a:rPr lang="en-GB" dirty="0" smtClean="0"/>
              <a:t>reached</a:t>
            </a:r>
            <a:endParaRPr lang="ru-RU" dirty="0" smtClean="0"/>
          </a:p>
          <a:p>
            <a:pPr>
              <a:buNone/>
            </a:pPr>
            <a:r>
              <a:rPr lang="en-GB" dirty="0" smtClean="0"/>
              <a:t>•	how to make the theme interesting</a:t>
            </a:r>
            <a:endParaRPr lang="ru-RU" dirty="0" smtClean="0"/>
          </a:p>
          <a:p>
            <a:pPr>
              <a:buNone/>
            </a:pPr>
            <a:r>
              <a:rPr lang="en-GB" dirty="0" smtClean="0"/>
              <a:t>•	within the theme, what will be the content</a:t>
            </a:r>
            <a:endParaRPr lang="ru-RU" dirty="0" smtClean="0"/>
          </a:p>
          <a:p>
            <a:pPr>
              <a:buNone/>
            </a:pPr>
            <a:r>
              <a:rPr lang="en-GB" dirty="0" smtClean="0"/>
              <a:t>•	how to create "images" with </a:t>
            </a:r>
            <a:r>
              <a:rPr lang="en-GB" dirty="0" smtClean="0"/>
              <a:t>audio</a:t>
            </a:r>
            <a:endParaRPr lang="ru-RU" dirty="0" smtClean="0"/>
          </a:p>
          <a:p>
            <a:pPr>
              <a:buNone/>
            </a:pPr>
            <a:r>
              <a:rPr lang="en-GB" dirty="0" smtClean="0"/>
              <a:t>•	interval time between new episodes, keeping a good frequency</a:t>
            </a:r>
            <a:endParaRPr lang="ru-RU" dirty="0" smtClean="0"/>
          </a:p>
          <a:p>
            <a:pPr>
              <a:buNone/>
            </a:pPr>
            <a:r>
              <a:rPr lang="en-GB" dirty="0" smtClean="0"/>
              <a:t>•	CTAs  throughout the podcast</a:t>
            </a:r>
            <a:endParaRPr lang="ru-RU" dirty="0" smtClean="0"/>
          </a:p>
          <a:p>
            <a:pPr>
              <a:buNone/>
            </a:pPr>
            <a:r>
              <a:rPr lang="en-GB" dirty="0" smtClean="0"/>
              <a:t>•	creation of a script (an example: beginning, CTA, middle, CTA, closing, etc</a:t>
            </a:r>
            <a:r>
              <a:rPr lang="en-GB" dirty="0" smtClean="0"/>
              <a:t>)</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to create a podcast?</a:t>
            </a:r>
            <a:endParaRPr lang="ru-RU" dirty="0"/>
          </a:p>
        </p:txBody>
      </p:sp>
      <p:sp>
        <p:nvSpPr>
          <p:cNvPr id="3" name="Inhaltsplatzhalter 2"/>
          <p:cNvSpPr>
            <a:spLocks noGrp="1"/>
          </p:cNvSpPr>
          <p:nvPr>
            <p:ph sz="quarter" idx="1"/>
          </p:nvPr>
        </p:nvSpPr>
        <p:spPr/>
        <p:txBody>
          <a:bodyPr>
            <a:normAutofit fontScale="92500" lnSpcReduction="10000"/>
          </a:bodyPr>
          <a:lstStyle/>
          <a:p>
            <a:pPr>
              <a:buNone/>
            </a:pPr>
            <a:r>
              <a:rPr lang="en-US" b="1" dirty="0" smtClean="0"/>
              <a:t>2. </a:t>
            </a:r>
            <a:r>
              <a:rPr lang="en-GB" b="1" dirty="0" smtClean="0"/>
              <a:t>Recording</a:t>
            </a:r>
            <a:endParaRPr lang="ru-RU" b="1" dirty="0" smtClean="0"/>
          </a:p>
          <a:p>
            <a:pPr>
              <a:buNone/>
            </a:pPr>
            <a:r>
              <a:rPr lang="en-GB" dirty="0" smtClean="0"/>
              <a:t>It </a:t>
            </a:r>
            <a:r>
              <a:rPr lang="en-GB" dirty="0" smtClean="0"/>
              <a:t>is important that it is recorded in a room with good acoustics and comfort for the participants.</a:t>
            </a:r>
            <a:endParaRPr lang="ru-RU" dirty="0" smtClean="0"/>
          </a:p>
          <a:p>
            <a:pPr>
              <a:buNone/>
            </a:pPr>
            <a:r>
              <a:rPr lang="en-GB" dirty="0" smtClean="0"/>
              <a:t>This way, the audio will come out with much higher quality and the participants will be comfortable to give their best. Be aware that the acoustics of the recording location is more important than the power of the microphone, for example.</a:t>
            </a:r>
            <a:endParaRPr lang="ru-RU" dirty="0" smtClean="0"/>
          </a:p>
          <a:p>
            <a:pPr>
              <a:buNone/>
            </a:pPr>
            <a:r>
              <a:rPr lang="en-GB" dirty="0" smtClean="0"/>
              <a:t>You need to pay attention to the acoustic isolation and the generation of noise during the recording. After that, it is possible to record the podcast in some software available in the market for this purpose. One example is Audacity.</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to create a podcast?</a:t>
            </a:r>
            <a:endParaRPr lang="ru-RU" dirty="0"/>
          </a:p>
        </p:txBody>
      </p:sp>
      <p:sp>
        <p:nvSpPr>
          <p:cNvPr id="3" name="Inhaltsplatzhalter 2"/>
          <p:cNvSpPr>
            <a:spLocks noGrp="1"/>
          </p:cNvSpPr>
          <p:nvPr>
            <p:ph sz="quarter" idx="1"/>
          </p:nvPr>
        </p:nvSpPr>
        <p:spPr/>
        <p:txBody>
          <a:bodyPr>
            <a:normAutofit lnSpcReduction="10000"/>
          </a:bodyPr>
          <a:lstStyle/>
          <a:p>
            <a:pPr>
              <a:buNone/>
            </a:pPr>
            <a:r>
              <a:rPr lang="en-US" b="1" dirty="0" smtClean="0"/>
              <a:t>3</a:t>
            </a:r>
            <a:r>
              <a:rPr lang="en-US" b="1" dirty="0" smtClean="0"/>
              <a:t>. </a:t>
            </a:r>
            <a:r>
              <a:rPr lang="en-GB" b="1" dirty="0" smtClean="0"/>
              <a:t>Editing</a:t>
            </a:r>
            <a:endParaRPr lang="ru-RU" b="1" dirty="0" smtClean="0"/>
          </a:p>
          <a:p>
            <a:pPr>
              <a:buNone/>
            </a:pPr>
            <a:r>
              <a:rPr lang="en-GB" dirty="0" smtClean="0"/>
              <a:t>As the podcast is not a live program, it must be edited.</a:t>
            </a:r>
            <a:endParaRPr lang="ru-RU" dirty="0" smtClean="0"/>
          </a:p>
          <a:p>
            <a:pPr>
              <a:buNone/>
            </a:pPr>
            <a:r>
              <a:rPr lang="en-GB" dirty="0" smtClean="0"/>
              <a:t>Editing is </a:t>
            </a:r>
            <a:r>
              <a:rPr lang="en-GB" dirty="0" smtClean="0"/>
              <a:t>essential to give the necessary fluidity to the episode produced. </a:t>
            </a:r>
            <a:endParaRPr lang="en-GB" dirty="0" smtClean="0"/>
          </a:p>
          <a:p>
            <a:pPr>
              <a:buNone/>
            </a:pPr>
            <a:r>
              <a:rPr lang="en-GB" dirty="0" smtClean="0"/>
              <a:t>First </a:t>
            </a:r>
            <a:r>
              <a:rPr lang="en-GB" dirty="0" smtClean="0"/>
              <a:t>of all, make sure there is a backup of the original recording to avoid possible problems with the loss of the file or a wrong edition.</a:t>
            </a:r>
            <a:endParaRPr lang="ru-RU" dirty="0" smtClean="0"/>
          </a:p>
          <a:p>
            <a:pPr>
              <a:buNone/>
            </a:pPr>
            <a:r>
              <a:rPr lang="en-GB" dirty="0" smtClean="0"/>
              <a:t>Depending on the software used, it is possible to apply some techniques that help to ensure more quality to the podcast: sound amplification, noise reduction, compression, audio normalization and equalization.</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How to create a podcast?</a:t>
            </a:r>
            <a:endParaRPr lang="ru-RU" dirty="0"/>
          </a:p>
        </p:txBody>
      </p:sp>
      <p:sp>
        <p:nvSpPr>
          <p:cNvPr id="3" name="Inhaltsplatzhalter 2"/>
          <p:cNvSpPr>
            <a:spLocks noGrp="1"/>
          </p:cNvSpPr>
          <p:nvPr>
            <p:ph sz="quarter" idx="1"/>
          </p:nvPr>
        </p:nvSpPr>
        <p:spPr/>
        <p:txBody>
          <a:bodyPr>
            <a:normAutofit/>
          </a:bodyPr>
          <a:lstStyle/>
          <a:p>
            <a:pPr>
              <a:buNone/>
            </a:pPr>
            <a:r>
              <a:rPr lang="en-US" b="1" dirty="0" smtClean="0"/>
              <a:t>4.</a:t>
            </a:r>
            <a:r>
              <a:rPr lang="en-GB" dirty="0" smtClean="0"/>
              <a:t> </a:t>
            </a:r>
            <a:r>
              <a:rPr lang="en-GB" b="1" dirty="0" smtClean="0"/>
              <a:t>Publishing</a:t>
            </a:r>
            <a:endParaRPr lang="ru-RU" b="1" dirty="0" smtClean="0"/>
          </a:p>
          <a:p>
            <a:pPr>
              <a:buNone/>
            </a:pPr>
            <a:r>
              <a:rPr lang="en-GB" dirty="0" smtClean="0"/>
              <a:t>After editing, all that remains is to publish the podcast. This can be done either on the website itself or on audio platforms such as </a:t>
            </a:r>
            <a:r>
              <a:rPr lang="en-GB" dirty="0" err="1" smtClean="0"/>
              <a:t>SoundCloud</a:t>
            </a:r>
            <a:r>
              <a:rPr lang="en-GB" dirty="0" smtClean="0"/>
              <a:t> or </a:t>
            </a:r>
            <a:r>
              <a:rPr lang="en-GB" dirty="0" err="1" smtClean="0"/>
              <a:t>Spotify</a:t>
            </a:r>
            <a:r>
              <a:rPr lang="en-GB" dirty="0" smtClean="0"/>
              <a:t>. </a:t>
            </a:r>
            <a:endParaRPr lang="en-GB" dirty="0" smtClean="0"/>
          </a:p>
          <a:p>
            <a:pPr>
              <a:buNone/>
            </a:pPr>
            <a:r>
              <a:rPr lang="en-GB" dirty="0" smtClean="0"/>
              <a:t>Regardless </a:t>
            </a:r>
            <a:r>
              <a:rPr lang="en-GB" dirty="0" smtClean="0"/>
              <a:t>of the platform chosen, you need to be aware of its rules and publishing agreements.</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i="1" dirty="0" smtClean="0"/>
              <a:t>What is Audacity?</a:t>
            </a:r>
            <a:endParaRPr lang="ru-RU" dirty="0"/>
          </a:p>
        </p:txBody>
      </p:sp>
      <p:sp>
        <p:nvSpPr>
          <p:cNvPr id="3" name="Inhaltsplatzhalter 2"/>
          <p:cNvSpPr>
            <a:spLocks noGrp="1"/>
          </p:cNvSpPr>
          <p:nvPr>
            <p:ph sz="quarter" idx="1"/>
          </p:nvPr>
        </p:nvSpPr>
        <p:spPr/>
        <p:txBody>
          <a:bodyPr>
            <a:normAutofit/>
          </a:bodyPr>
          <a:lstStyle/>
          <a:p>
            <a:r>
              <a:rPr lang="en-GB" b="1" dirty="0" smtClean="0"/>
              <a:t>Audacity</a:t>
            </a:r>
            <a:r>
              <a:rPr lang="en-GB" dirty="0" smtClean="0"/>
              <a:t> is </a:t>
            </a:r>
            <a:r>
              <a:rPr lang="en-GB" dirty="0" smtClean="0"/>
              <a:t>a free </a:t>
            </a:r>
            <a:r>
              <a:rPr lang="en-GB" dirty="0" smtClean="0"/>
              <a:t>and open-source audio recording and editing software. </a:t>
            </a:r>
            <a:endParaRPr lang="en-GB" dirty="0" smtClean="0"/>
          </a:p>
          <a:p>
            <a:r>
              <a:rPr lang="en-GB" dirty="0" smtClean="0"/>
              <a:t>Even </a:t>
            </a:r>
            <a:r>
              <a:rPr lang="en-GB" dirty="0" smtClean="0"/>
              <a:t>though it is free, it rivals any commercial audio software or </a:t>
            </a:r>
            <a:r>
              <a:rPr lang="en-GB" dirty="0" err="1" smtClean="0"/>
              <a:t>plugin</a:t>
            </a:r>
            <a:r>
              <a:rPr lang="en-GB" dirty="0" smtClean="0"/>
              <a:t> with its powerful set of features.</a:t>
            </a:r>
            <a:endParaRPr lang="ru-RU" dirty="0" smtClean="0"/>
          </a:p>
          <a:p>
            <a:r>
              <a:rPr lang="en-GB" dirty="0" smtClean="0"/>
              <a:t>You can use Audacity for varying tasks such as recording, editing, mixing audio clips, adding effects, conversing audio files, and more</a:t>
            </a:r>
            <a:r>
              <a:rPr lang="en-GB" dirty="0" smtClean="0"/>
              <a:t>.</a:t>
            </a:r>
          </a:p>
          <a:p>
            <a:r>
              <a:rPr lang="en-GB" dirty="0" smtClean="0"/>
              <a:t>It’s very lightweight and can run on many operating systems and even on the oldest machines</a:t>
            </a:r>
            <a:r>
              <a:rPr lang="en-GB" dirty="0" smtClean="0"/>
              <a:t>.</a:t>
            </a:r>
            <a:endParaRPr lang="ru-RU" dirty="0" smtClean="0"/>
          </a:p>
          <a:p>
            <a:pPr marL="514350" indent="-514350">
              <a:buNone/>
            </a:pPr>
            <a:endParaRPr lang="ru-RU" dirty="0" smtClean="0"/>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1572</Words>
  <Application>Microsoft Office PowerPoint</Application>
  <PresentationFormat>Bildschirmpräsentation (4:3)</PresentationFormat>
  <Paragraphs>138</Paragraphs>
  <Slides>22</Slides>
  <Notes>0</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Cronus</vt:lpstr>
      <vt:lpstr>4GDP Webinars:  25-26.01.23 Part 4: Audacity</vt:lpstr>
      <vt:lpstr>4G Didactic Pills</vt:lpstr>
      <vt:lpstr>Benefits of using interactive learning materials</vt:lpstr>
      <vt:lpstr>Podcasts</vt:lpstr>
      <vt:lpstr>How to create a podcast?</vt:lpstr>
      <vt:lpstr>How to create a podcast?</vt:lpstr>
      <vt:lpstr>How to create a podcast?</vt:lpstr>
      <vt:lpstr>How to create a podcast?</vt:lpstr>
      <vt:lpstr>What is Audacity?</vt:lpstr>
      <vt:lpstr>Features of Audacity</vt:lpstr>
      <vt:lpstr>What Can You Do with Audacity?</vt:lpstr>
      <vt:lpstr>What do you need to start using Audacity?</vt:lpstr>
      <vt:lpstr>Why Should You Use Audacity?</vt:lpstr>
      <vt:lpstr>Why Should You Use Audacity?</vt:lpstr>
      <vt:lpstr>How do you use Audacity step by step?</vt:lpstr>
      <vt:lpstr>How do you use Audacity step by step?</vt:lpstr>
      <vt:lpstr>How do you use Audacity step by step?</vt:lpstr>
      <vt:lpstr>How do you use Audacity step by step?</vt:lpstr>
      <vt:lpstr>How do you use Audacity step by step?</vt:lpstr>
      <vt:lpstr>How do you use Audacity step by step?</vt:lpstr>
      <vt:lpstr>How do you use Audacity step by step?</vt:lpstr>
      <vt:lpstr>How do you use Audacity step by step?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Kahoot</dc:title>
  <dc:creator>Пользователь Windows</dc:creator>
  <cp:lastModifiedBy>Пользователь Windows</cp:lastModifiedBy>
  <cp:revision>54</cp:revision>
  <dcterms:created xsi:type="dcterms:W3CDTF">2023-01-24T16:02:05Z</dcterms:created>
  <dcterms:modified xsi:type="dcterms:W3CDTF">2023-01-26T13:20:58Z</dcterms:modified>
</cp:coreProperties>
</file>